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3" r:id="rId2"/>
    <p:sldId id="264" r:id="rId3"/>
    <p:sldId id="393" r:id="rId4"/>
    <p:sldId id="293" r:id="rId5"/>
    <p:sldId id="395" r:id="rId6"/>
    <p:sldId id="398" r:id="rId7"/>
    <p:sldId id="428" r:id="rId8"/>
    <p:sldId id="401" r:id="rId9"/>
    <p:sldId id="402" r:id="rId10"/>
    <p:sldId id="403" r:id="rId11"/>
    <p:sldId id="406" r:id="rId12"/>
    <p:sldId id="411" r:id="rId13"/>
    <p:sldId id="410" r:id="rId14"/>
    <p:sldId id="423" r:id="rId15"/>
    <p:sldId id="414" r:id="rId16"/>
    <p:sldId id="425" r:id="rId17"/>
    <p:sldId id="426" r:id="rId18"/>
    <p:sldId id="427" r:id="rId19"/>
    <p:sldId id="408" r:id="rId20"/>
    <p:sldId id="407" r:id="rId21"/>
    <p:sldId id="399" r:id="rId22"/>
    <p:sldId id="345" r:id="rId23"/>
    <p:sldId id="417" r:id="rId24"/>
    <p:sldId id="416" r:id="rId25"/>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Rowe" initials="C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9" autoAdjust="0"/>
    <p:restoredTop sz="94660"/>
  </p:normalViewPr>
  <p:slideViewPr>
    <p:cSldViewPr>
      <p:cViewPr varScale="1">
        <p:scale>
          <a:sx n="74" d="100"/>
          <a:sy n="74" d="100"/>
        </p:scale>
        <p:origin x="-9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1" cy="500935"/>
          </a:xfrm>
          <a:prstGeom prst="rect">
            <a:avLst/>
          </a:prstGeom>
        </p:spPr>
        <p:txBody>
          <a:bodyPr vert="horz" lIns="96587" tIns="48295" rIns="96587" bIns="48295" rtlCol="0"/>
          <a:lstStyle>
            <a:lvl1pPr algn="l">
              <a:defRPr sz="1300"/>
            </a:lvl1pPr>
          </a:lstStyle>
          <a:p>
            <a:endParaRPr lang="en-GB" dirty="0"/>
          </a:p>
        </p:txBody>
      </p:sp>
      <p:sp>
        <p:nvSpPr>
          <p:cNvPr id="3" name="Date Placeholder 2"/>
          <p:cNvSpPr>
            <a:spLocks noGrp="1"/>
          </p:cNvSpPr>
          <p:nvPr>
            <p:ph type="dt" idx="1"/>
          </p:nvPr>
        </p:nvSpPr>
        <p:spPr>
          <a:xfrm>
            <a:off x="3901700" y="0"/>
            <a:ext cx="2984871" cy="500935"/>
          </a:xfrm>
          <a:prstGeom prst="rect">
            <a:avLst/>
          </a:prstGeom>
        </p:spPr>
        <p:txBody>
          <a:bodyPr vert="horz" lIns="96587" tIns="48295" rIns="96587" bIns="48295" rtlCol="0"/>
          <a:lstStyle>
            <a:lvl1pPr algn="r">
              <a:defRPr sz="1300"/>
            </a:lvl1pPr>
          </a:lstStyle>
          <a:p>
            <a:fld id="{CCFFC6D7-3556-4A11-8ECA-09DC1235E27E}" type="datetimeFigureOut">
              <a:rPr lang="en-GB" smtClean="0"/>
              <a:t>28/05/2019</a:t>
            </a:fld>
            <a:endParaRPr lang="en-GB"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587" tIns="48295" rIns="96587" bIns="48295" rtlCol="0" anchor="ctr"/>
          <a:lstStyle/>
          <a:p>
            <a:endParaRPr lang="en-GB" dirty="0"/>
          </a:p>
        </p:txBody>
      </p:sp>
      <p:sp>
        <p:nvSpPr>
          <p:cNvPr id="5" name="Notes Placeholder 4"/>
          <p:cNvSpPr>
            <a:spLocks noGrp="1"/>
          </p:cNvSpPr>
          <p:nvPr>
            <p:ph type="body" sz="quarter" idx="3"/>
          </p:nvPr>
        </p:nvSpPr>
        <p:spPr>
          <a:xfrm>
            <a:off x="688817" y="4758890"/>
            <a:ext cx="5510530" cy="4508420"/>
          </a:xfrm>
          <a:prstGeom prst="rect">
            <a:avLst/>
          </a:prstGeom>
        </p:spPr>
        <p:txBody>
          <a:bodyPr vert="horz" lIns="96587" tIns="48295" rIns="96587" bIns="482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6040"/>
            <a:ext cx="2984871" cy="500935"/>
          </a:xfrm>
          <a:prstGeom prst="rect">
            <a:avLst/>
          </a:prstGeom>
        </p:spPr>
        <p:txBody>
          <a:bodyPr vert="horz" lIns="96587" tIns="48295" rIns="96587" bIns="4829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700" y="9516040"/>
            <a:ext cx="2984871" cy="500935"/>
          </a:xfrm>
          <a:prstGeom prst="rect">
            <a:avLst/>
          </a:prstGeom>
        </p:spPr>
        <p:txBody>
          <a:bodyPr vert="horz" lIns="96587" tIns="48295" rIns="96587" bIns="48295" rtlCol="0" anchor="b"/>
          <a:lstStyle>
            <a:lvl1pPr algn="r">
              <a:defRPr sz="1300"/>
            </a:lvl1pPr>
          </a:lstStyle>
          <a:p>
            <a:fld id="{9C1E0662-777D-4942-9978-3ED2E2CE1D69}" type="slidenum">
              <a:rPr lang="en-GB" smtClean="0"/>
              <a:t>‹#›</a:t>
            </a:fld>
            <a:endParaRPr lang="en-GB" dirty="0"/>
          </a:p>
        </p:txBody>
      </p:sp>
    </p:spTree>
    <p:extLst>
      <p:ext uri="{BB962C8B-B14F-4D97-AF65-F5344CB8AC3E}">
        <p14:creationId xmlns:p14="http://schemas.microsoft.com/office/powerpoint/2010/main" val="43461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93255823"/>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0379456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0830193"/>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400600"/>
          </a:xfrm>
        </p:spPr>
        <p:txBody>
          <a:bodyPr lIns="91440">
            <a:normAutofit/>
          </a:bodyPr>
          <a:lstStyle>
            <a:lvl1pPr marL="0" indent="0">
              <a:buFont typeface="Wingdings" pitchFamily="2" charset="2"/>
              <a:buChar char="§"/>
              <a:defRPr sz="2800"/>
            </a:lvl1pPr>
            <a:lvl2pPr marL="742950" indent="-285750">
              <a:buFont typeface="Wingdings" panose="05000000000000000000" pitchFamily="2" charset="2"/>
              <a:buChar char="§"/>
              <a:defRPr sz="2400"/>
            </a:lvl2pPr>
            <a:lvl3pPr>
              <a:defRPr sz="20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1670" y="188640"/>
            <a:ext cx="90081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188640"/>
            <a:ext cx="8640960" cy="936104"/>
          </a:xfrm>
          <a:ln w="25400">
            <a:solidFill>
              <a:schemeClr val="accent1"/>
            </a:solidFill>
          </a:ln>
        </p:spPr>
        <p:txBody>
          <a:bodyPr>
            <a:noAutofit/>
          </a:bodyPr>
          <a:lstStyle>
            <a:lvl1pPr algn="l">
              <a:defRPr sz="3200"/>
            </a:lvl1pPr>
          </a:lstStyle>
          <a:p>
            <a:r>
              <a:rPr lang="en-GB" noProof="0" dirty="0"/>
              <a:t>Click to edit Master title style</a:t>
            </a:r>
          </a:p>
        </p:txBody>
      </p:sp>
    </p:spTree>
    <p:extLst>
      <p:ext uri="{BB962C8B-B14F-4D97-AF65-F5344CB8AC3E}">
        <p14:creationId xmlns:p14="http://schemas.microsoft.com/office/powerpoint/2010/main" val="326603866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609225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9061499"/>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33831540"/>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090774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2534969"/>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0997552"/>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82747854"/>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9BE39-E608-4AFB-89AA-2ED2B99EDB72}" type="datetimeFigureOut">
              <a:rPr lang="en-GB" smtClean="0">
                <a:solidFill>
                  <a:prstClr val="black">
                    <a:tint val="75000"/>
                  </a:prstClr>
                </a:solidFill>
              </a:rPr>
              <a:pPr/>
              <a:t>28/05/2019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CA21D-8FBE-401A-8287-3743D5676C0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8657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18" Type="http://schemas.openxmlformats.org/officeDocument/2006/relationships/image" Target="../media/image43.emf"/><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e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hyperlink" Target="http://www.lovebedford.co.uk/" TargetMode="External"/><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jpeg"/></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graham.hill@insight6.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pn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lovebedford.co.uk" TargetMode="External"/><Relationship Id="rId2" Type="http://schemas.openxmlformats.org/officeDocument/2006/relationships/hyperlink" Target="http://www.lovebedford.co.uk/" TargetMode="Externa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hyperlink" Target="http://www.lovebedford/"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a:p>
          <a:p>
            <a:pPr algn="ctr">
              <a:buNone/>
            </a:pPr>
            <a:r>
              <a:rPr lang="en-GB" dirty="0"/>
              <a:t>7.30am arrival and registration</a:t>
            </a:r>
          </a:p>
          <a:p>
            <a:pPr algn="ctr">
              <a:buNone/>
            </a:pPr>
            <a:r>
              <a:rPr lang="en-GB" dirty="0"/>
              <a:t>7.50am Breakfast is served</a:t>
            </a:r>
          </a:p>
          <a:p>
            <a:pPr algn="ctr">
              <a:buNone/>
            </a:pPr>
            <a:r>
              <a:rPr lang="en-GB" dirty="0"/>
              <a:t>8.10am BedfordBID Welcome</a:t>
            </a:r>
          </a:p>
          <a:p>
            <a:pPr algn="ctr">
              <a:buNone/>
            </a:pPr>
            <a:r>
              <a:rPr lang="en-GB" dirty="0"/>
              <a:t> 8.15am Presentations and guest speakers</a:t>
            </a:r>
          </a:p>
          <a:p>
            <a:pPr algn="ctr">
              <a:buNone/>
            </a:pPr>
            <a:r>
              <a:rPr lang="en-GB" dirty="0"/>
              <a:t>Followed by open Q&amp;A session &amp; Networking</a:t>
            </a:r>
          </a:p>
          <a:p>
            <a:pPr algn="ctr">
              <a:buNone/>
            </a:pPr>
            <a:r>
              <a:rPr lang="en-GB" dirty="0"/>
              <a:t>10.00am Close</a:t>
            </a:r>
          </a:p>
          <a:p>
            <a:pPr algn="ctr">
              <a:buNone/>
            </a:pPr>
            <a:endParaRPr lang="en-GB" dirty="0"/>
          </a:p>
          <a:p>
            <a:pPr algn="ctr">
              <a:buNone/>
            </a:pPr>
            <a:r>
              <a:rPr lang="en-GB" sz="2000" dirty="0"/>
              <a:t>Love Bedford is the marketing brand of Bedford </a:t>
            </a:r>
            <a:r>
              <a:rPr lang="en-GB" sz="2000" b="1" dirty="0"/>
              <a:t>B</a:t>
            </a:r>
            <a:r>
              <a:rPr lang="en-GB" sz="2000" dirty="0"/>
              <a:t>usiness </a:t>
            </a:r>
            <a:r>
              <a:rPr lang="en-GB" sz="2000" b="1" dirty="0"/>
              <a:t>I</a:t>
            </a:r>
            <a:r>
              <a:rPr lang="en-GB" sz="2000" dirty="0"/>
              <a:t>mprovement </a:t>
            </a:r>
            <a:r>
              <a:rPr lang="en-GB" sz="2000" b="1" dirty="0"/>
              <a:t>D</a:t>
            </a:r>
            <a:r>
              <a:rPr lang="en-GB" sz="2000" dirty="0"/>
              <a:t>istrict (BID) which promotes the interests of over 500 town centre businesses. </a:t>
            </a: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a:t>GOOD MORNING</a:t>
            </a:r>
          </a:p>
        </p:txBody>
      </p:sp>
      <p:pic>
        <p:nvPicPr>
          <p:cNvPr id="2050" name="Picture 2" descr="S:\Bedfordbid\LOGO (Love Bedford)\Bedford BID logo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437112"/>
            <a:ext cx="1008112" cy="101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49652"/>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None/>
            </a:pPr>
            <a:r>
              <a:rPr lang="en-GB" sz="5400" b="1" dirty="0" smtClean="0">
                <a:solidFill>
                  <a:prstClr val="black"/>
                </a:solidFill>
              </a:rPr>
              <a:t>Businesses top priorities </a:t>
            </a:r>
          </a:p>
          <a:p>
            <a:pPr marL="685800" indent="-685800"/>
            <a:r>
              <a:rPr lang="en-GB" sz="3600" b="1" dirty="0" smtClean="0">
                <a:solidFill>
                  <a:prstClr val="black"/>
                </a:solidFill>
              </a:rPr>
              <a:t>Safety</a:t>
            </a:r>
          </a:p>
          <a:p>
            <a:pPr marL="685800" indent="-685800"/>
            <a:r>
              <a:rPr lang="en-GB" sz="3600" b="1" dirty="0" smtClean="0">
                <a:solidFill>
                  <a:prstClr val="black"/>
                </a:solidFill>
              </a:rPr>
              <a:t>Marketing &amp; Promotion</a:t>
            </a:r>
            <a:br>
              <a:rPr lang="en-GB" sz="3600" b="1" dirty="0" smtClean="0">
                <a:solidFill>
                  <a:prstClr val="black"/>
                </a:solidFill>
              </a:rPr>
            </a:br>
            <a:r>
              <a:rPr lang="en-GB" sz="3600" b="1" dirty="0" smtClean="0">
                <a:solidFill>
                  <a:prstClr val="black"/>
                </a:solidFill>
              </a:rPr>
              <a:t>/footfall</a:t>
            </a:r>
            <a:endParaRPr lang="en-GB" sz="3600" b="1" dirty="0">
              <a:solidFill>
                <a:prstClr val="black"/>
              </a:solidFill>
            </a:endParaRPr>
          </a:p>
          <a:p>
            <a:pPr marL="685800" indent="-685800"/>
            <a:r>
              <a:rPr lang="en-GB" sz="3600" b="1" dirty="0" smtClean="0">
                <a:solidFill>
                  <a:prstClr val="black"/>
                </a:solidFill>
              </a:rPr>
              <a:t>Parking too expensive</a:t>
            </a:r>
            <a:endParaRPr lang="en-GB" sz="3600" b="1" dirty="0">
              <a:solidFill>
                <a:prstClr val="black"/>
              </a:solidFill>
            </a:endParaRPr>
          </a:p>
          <a:p>
            <a:pPr marL="685800" indent="-685800"/>
            <a:r>
              <a:rPr lang="en-GB" sz="3600" b="1" dirty="0" smtClean="0">
                <a:solidFill>
                  <a:prstClr val="black"/>
                </a:solidFill>
              </a:rPr>
              <a:t>Homelessness</a:t>
            </a:r>
          </a:p>
          <a:p>
            <a:pPr marL="571500" indent="-571500"/>
            <a:r>
              <a:rPr lang="en-GB" sz="3600" b="1" dirty="0">
                <a:solidFill>
                  <a:prstClr val="black"/>
                </a:solidFill>
              </a:rPr>
              <a:t> </a:t>
            </a:r>
            <a:r>
              <a:rPr lang="en-GB" sz="3600" b="1" dirty="0" smtClean="0">
                <a:solidFill>
                  <a:prstClr val="black"/>
                </a:solidFill>
              </a:rPr>
              <a:t>Cleanliness</a:t>
            </a:r>
            <a:endParaRPr lang="en-GB" sz="3600" b="1" dirty="0">
              <a:solidFill>
                <a:prstClr val="black"/>
              </a:solidFill>
            </a:endParaRPr>
          </a:p>
          <a:p>
            <a:pPr marL="685800" indent="-685800"/>
            <a:r>
              <a:rPr lang="en-GB" sz="3600" b="1" dirty="0" smtClean="0">
                <a:solidFill>
                  <a:prstClr val="black"/>
                </a:solidFill>
              </a:rPr>
              <a:t>Empty shops</a:t>
            </a:r>
            <a:r>
              <a:rPr lang="en-GB" sz="4400" b="1" dirty="0" smtClean="0">
                <a:solidFill>
                  <a:prstClr val="black"/>
                </a:solidFill>
              </a:rPr>
              <a:t> </a:t>
            </a:r>
          </a:p>
          <a:p>
            <a:pPr lvl="0">
              <a:buNone/>
            </a:pPr>
            <a:endParaRPr lang="en-GB" sz="5400" b="1" dirty="0" smtClean="0">
              <a:solidFill>
                <a:prstClr val="black"/>
              </a:solidFill>
            </a:endParaRPr>
          </a:p>
          <a:p>
            <a:pPr lvl="0">
              <a:buNone/>
            </a:pPr>
            <a:endParaRPr lang="en-GB" sz="5400" b="1" dirty="0" smtClean="0">
              <a:solidFill>
                <a:prstClr val="black"/>
              </a:solidFill>
            </a:endParaRPr>
          </a:p>
          <a:p>
            <a:pPr lvl="0">
              <a:buNone/>
            </a:pPr>
            <a:endParaRPr lang="en-GB" sz="5400" b="1" dirty="0">
              <a:solidFill>
                <a:prstClr val="black"/>
              </a:solidFill>
            </a:endParaRPr>
          </a:p>
          <a:p>
            <a:pPr lvl="0">
              <a:buNone/>
            </a:pPr>
            <a:endParaRPr lang="en-GB" sz="5400" b="1" dirty="0" smtClean="0">
              <a:solidFill>
                <a:prstClr val="black"/>
              </a:solidFill>
            </a:endParaRP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Have your say; YOU SAID</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76424"/>
            <a:ext cx="2573843" cy="365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4581128"/>
            <a:ext cx="333017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6268670"/>
            <a:ext cx="2305696" cy="369332"/>
          </a:xfrm>
          <a:prstGeom prst="rect">
            <a:avLst/>
          </a:prstGeom>
          <a:solidFill>
            <a:srgbClr val="FFC000"/>
          </a:solidFill>
          <a:ln w="38100">
            <a:solidFill>
              <a:schemeClr val="tx1"/>
            </a:solidFill>
          </a:ln>
        </p:spPr>
        <p:txBody>
          <a:bodyPr wrap="none" rtlCol="0">
            <a:spAutoFit/>
          </a:bodyPr>
          <a:lstStyle/>
          <a:p>
            <a:r>
              <a:rPr lang="en-GB" dirty="0"/>
              <a:t>contactless terminal(s)</a:t>
            </a:r>
          </a:p>
        </p:txBody>
      </p:sp>
    </p:spTree>
    <p:extLst>
      <p:ext uri="{BB962C8B-B14F-4D97-AF65-F5344CB8AC3E}">
        <p14:creationId xmlns:p14="http://schemas.microsoft.com/office/powerpoint/2010/main" val="3173802086"/>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buNone/>
            </a:pPr>
            <a:r>
              <a:rPr lang="en-GB" sz="5400" dirty="0" smtClean="0">
                <a:solidFill>
                  <a:prstClr val="black"/>
                </a:solidFill>
              </a:rPr>
              <a:t>BID4 key themes </a:t>
            </a:r>
            <a:r>
              <a:rPr lang="en-GB" sz="5400" b="1" dirty="0" smtClean="0">
                <a:solidFill>
                  <a:prstClr val="black"/>
                </a:solidFill>
              </a:rPr>
              <a:t>…</a:t>
            </a:r>
          </a:p>
          <a:p>
            <a:pPr lvl="0">
              <a:buNone/>
            </a:pPr>
            <a:endParaRPr lang="en-GB" sz="5400" b="1" dirty="0" smtClean="0">
              <a:solidFill>
                <a:prstClr val="black"/>
              </a:solidFill>
            </a:endParaRPr>
          </a:p>
          <a:p>
            <a:pPr marL="914400" lvl="0" indent="-914400">
              <a:buFont typeface="+mj-lt"/>
              <a:buAutoNum type="arabicPeriod"/>
            </a:pPr>
            <a:r>
              <a:rPr lang="en-GB" sz="5400" b="1" dirty="0"/>
              <a:t>Clean, Safe &amp; </a:t>
            </a:r>
            <a:r>
              <a:rPr lang="en-GB" sz="5400" b="1" dirty="0" smtClean="0"/>
              <a:t>Welcoming    </a:t>
            </a:r>
            <a:endParaRPr lang="en-GB" sz="5400" b="1" dirty="0"/>
          </a:p>
          <a:p>
            <a:pPr marL="914400" lvl="0" indent="-914400">
              <a:buFont typeface="+mj-lt"/>
              <a:buAutoNum type="arabicPeriod"/>
            </a:pPr>
            <a:r>
              <a:rPr lang="en-GB" sz="5400" b="1" dirty="0" smtClean="0">
                <a:solidFill>
                  <a:prstClr val="black"/>
                </a:solidFill>
              </a:rPr>
              <a:t>Love Bedford; celebrating what’s</a:t>
            </a:r>
          </a:p>
          <a:p>
            <a:pPr lvl="0">
              <a:buNone/>
            </a:pPr>
            <a:r>
              <a:rPr lang="en-GB" sz="5400" b="1" dirty="0" smtClean="0">
                <a:solidFill>
                  <a:prstClr val="black"/>
                </a:solidFill>
              </a:rPr>
              <a:t>            good about the whole town.  Festivals,</a:t>
            </a:r>
          </a:p>
          <a:p>
            <a:pPr lvl="0">
              <a:buNone/>
            </a:pPr>
            <a:r>
              <a:rPr lang="en-GB" sz="5400" b="1" dirty="0">
                <a:solidFill>
                  <a:prstClr val="black"/>
                </a:solidFill>
              </a:rPr>
              <a:t> </a:t>
            </a:r>
            <a:r>
              <a:rPr lang="en-GB" sz="5400" b="1" dirty="0" smtClean="0">
                <a:solidFill>
                  <a:prstClr val="black"/>
                </a:solidFill>
              </a:rPr>
              <a:t>           promotions, trails plus highlighting</a:t>
            </a:r>
          </a:p>
          <a:p>
            <a:pPr lvl="0">
              <a:buNone/>
            </a:pPr>
            <a:r>
              <a:rPr lang="en-GB" sz="5400" b="1" dirty="0">
                <a:solidFill>
                  <a:prstClr val="black"/>
                </a:solidFill>
              </a:rPr>
              <a:t> </a:t>
            </a:r>
            <a:r>
              <a:rPr lang="en-GB" sz="5400" b="1" dirty="0" smtClean="0">
                <a:solidFill>
                  <a:prstClr val="black"/>
                </a:solidFill>
              </a:rPr>
              <a:t>           independent businesses      </a:t>
            </a:r>
            <a:endParaRPr lang="en-GB" sz="5400" b="1" dirty="0">
              <a:solidFill>
                <a:prstClr val="black"/>
              </a:solidFill>
            </a:endParaRPr>
          </a:p>
          <a:p>
            <a:pPr lvl="0">
              <a:buNone/>
            </a:pPr>
            <a:r>
              <a:rPr lang="en-GB" sz="5400" b="1" dirty="0" smtClean="0">
                <a:solidFill>
                  <a:prstClr val="black"/>
                </a:solidFill>
              </a:rPr>
              <a:t>3.	Supporting </a:t>
            </a:r>
            <a:r>
              <a:rPr lang="en-GB" sz="5400" b="1" dirty="0">
                <a:solidFill>
                  <a:prstClr val="black"/>
                </a:solidFill>
              </a:rPr>
              <a:t>businesses.       </a:t>
            </a:r>
          </a:p>
          <a:p>
            <a:pPr lvl="0">
              <a:buNone/>
            </a:pPr>
            <a:r>
              <a:rPr lang="en-GB" sz="5400" b="1" dirty="0" smtClean="0">
                <a:solidFill>
                  <a:prstClr val="black"/>
                </a:solidFill>
              </a:rPr>
              <a:t>4.	Measurement </a:t>
            </a:r>
            <a:r>
              <a:rPr lang="en-GB" sz="5400" b="1" dirty="0">
                <a:solidFill>
                  <a:prstClr val="black"/>
                </a:solidFill>
              </a:rPr>
              <a:t>&amp; R</a:t>
            </a:r>
            <a:r>
              <a:rPr lang="en-GB" sz="5400" b="1" dirty="0" smtClean="0">
                <a:solidFill>
                  <a:prstClr val="black"/>
                </a:solidFill>
              </a:rPr>
              <a:t>eporting</a:t>
            </a:r>
          </a:p>
          <a:p>
            <a:pPr lvl="0">
              <a:buNone/>
            </a:pPr>
            <a:endParaRPr lang="en-GB" sz="5400" b="1" dirty="0" smtClean="0">
              <a:solidFill>
                <a:prstClr val="black"/>
              </a:solidFill>
            </a:endParaRPr>
          </a:p>
          <a:p>
            <a:pPr lvl="0" algn="ctr">
              <a:buNone/>
            </a:pPr>
            <a:r>
              <a:rPr lang="en-GB" sz="5400" b="1" dirty="0" smtClean="0">
                <a:solidFill>
                  <a:prstClr val="black"/>
                </a:solidFill>
              </a:rPr>
              <a:t>Empty shops – revisit the 2017 Intercept study list of desired businesses and develop a plan to target!</a:t>
            </a:r>
          </a:p>
          <a:p>
            <a:pPr lvl="0" algn="ctr">
              <a:buNone/>
            </a:pPr>
            <a:r>
              <a:rPr lang="en-GB" sz="2500" b="1" dirty="0">
                <a:solidFill>
                  <a:prstClr val="black"/>
                </a:solidFill>
              </a:rPr>
              <a:t>ShopJacket, Jackets for empty units </a:t>
            </a:r>
          </a:p>
          <a:p>
            <a:pPr lvl="0" algn="ctr">
              <a:buNone/>
            </a:pPr>
            <a:r>
              <a:rPr lang="en-GB" sz="2500" b="1" dirty="0" smtClean="0">
                <a:solidFill>
                  <a:prstClr val="black"/>
                </a:solidFill>
              </a:rPr>
              <a:t>BID </a:t>
            </a:r>
            <a:r>
              <a:rPr lang="en-GB" sz="2500" b="1" dirty="0">
                <a:solidFill>
                  <a:prstClr val="black"/>
                </a:solidFill>
              </a:rPr>
              <a:t>levy money is ring-fenced for use only in the BID </a:t>
            </a:r>
            <a:r>
              <a:rPr lang="en-GB" sz="2500" b="1" dirty="0" smtClean="0">
                <a:solidFill>
                  <a:prstClr val="black"/>
                </a:solidFill>
              </a:rPr>
              <a:t>area.   </a:t>
            </a:r>
          </a:p>
          <a:p>
            <a:pPr lvl="0" algn="ctr">
              <a:buNone/>
            </a:pPr>
            <a:r>
              <a:rPr lang="en-GB" sz="2500" b="1" dirty="0" smtClean="0">
                <a:solidFill>
                  <a:prstClr val="black"/>
                </a:solidFill>
              </a:rPr>
              <a:t>BIDs cannot subsidise local authority statutory obligations, however BIDs can enhance services. </a:t>
            </a:r>
          </a:p>
          <a:p>
            <a:pPr lvl="0">
              <a:buNone/>
            </a:pPr>
            <a:endParaRPr lang="en-GB" sz="5400" b="1" dirty="0">
              <a:solidFill>
                <a:prstClr val="black"/>
              </a:solidFill>
            </a:endParaRPr>
          </a:p>
          <a:p>
            <a:pPr lvl="0">
              <a:buNone/>
            </a:pPr>
            <a:endParaRPr lang="en-GB" sz="5400" b="1" dirty="0" smtClean="0">
              <a:solidFill>
                <a:prstClr val="black"/>
              </a:solidFill>
            </a:endParaRP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Have your say; OUR RESPONSE</a:t>
            </a:r>
            <a:endParaRPr lang="en-GB" b="1" dirty="0"/>
          </a:p>
        </p:txBody>
      </p:sp>
      <p:pic>
        <p:nvPicPr>
          <p:cNvPr id="12290" name="Picture 2" descr="C:\Users\Christina\AppData\Local\Microsoft\Windows\Temporary Internet Files\Content.Outlook\NIFC71FD\James street ide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2726" y="1340768"/>
            <a:ext cx="254145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4677" y="3645024"/>
            <a:ext cx="1516670" cy="150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C:\Users\Christina\Pictures\Business Accelerator.png"/>
          <p:cNvPicPr>
            <a:picLocks noChangeAspect="1" noChangeArrowheads="1"/>
          </p:cNvPicPr>
          <p:nvPr/>
        </p:nvPicPr>
        <p:blipFill rotWithShape="1">
          <a:blip r:embed="rId4">
            <a:extLst>
              <a:ext uri="{28A0092B-C50C-407E-A947-70E740481C1C}">
                <a14:useLocalDpi xmlns:a14="http://schemas.microsoft.com/office/drawing/2010/main" val="0"/>
              </a:ext>
            </a:extLst>
          </a:blip>
          <a:srcRect t="31275" b="9782"/>
          <a:stretch/>
        </p:blipFill>
        <p:spPr bwMode="auto">
          <a:xfrm>
            <a:off x="6891347" y="4149080"/>
            <a:ext cx="1944216" cy="1145981"/>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Christina\AppData\Local\Microsoft\Windows\Temporary Internet Files\Content.Outlook\NIFC71FD\image0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589239"/>
            <a:ext cx="1280052" cy="96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9708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lvl="0">
              <a:buNone/>
            </a:pPr>
            <a:r>
              <a:rPr lang="en-GB" sz="5400" b="1" dirty="0" smtClean="0">
                <a:solidFill>
                  <a:prstClr val="black"/>
                </a:solidFill>
              </a:rPr>
              <a:t>We will also …</a:t>
            </a:r>
          </a:p>
          <a:p>
            <a:pPr lvl="0">
              <a:buNone/>
            </a:pPr>
            <a:endParaRPr lang="en-GB" sz="5400" b="1" dirty="0" smtClean="0">
              <a:solidFill>
                <a:prstClr val="black"/>
              </a:solidFill>
            </a:endParaRPr>
          </a:p>
          <a:p>
            <a:pPr marL="685800" indent="-685800"/>
            <a:r>
              <a:rPr lang="en-GB" sz="6200" b="1" dirty="0" smtClean="0">
                <a:solidFill>
                  <a:srgbClr val="00B050"/>
                </a:solidFill>
              </a:rPr>
              <a:t>Work harder to engage and update businesses with BID’s performance stats and facts</a:t>
            </a:r>
          </a:p>
          <a:p>
            <a:pPr>
              <a:buNone/>
            </a:pPr>
            <a:endParaRPr lang="en-GB" sz="6200" b="1" dirty="0" smtClean="0">
              <a:solidFill>
                <a:prstClr val="black"/>
              </a:solidFill>
            </a:endParaRPr>
          </a:p>
          <a:p>
            <a:pPr marL="685800" indent="-685800"/>
            <a:r>
              <a:rPr lang="en-GB" sz="6200" b="1" dirty="0" smtClean="0">
                <a:solidFill>
                  <a:srgbClr val="00B0F0"/>
                </a:solidFill>
              </a:rPr>
              <a:t>Communicate better how best to get involved i.e. promotions and process for joining the Board of Directors</a:t>
            </a:r>
          </a:p>
          <a:p>
            <a:pPr>
              <a:buNone/>
            </a:pPr>
            <a:endParaRPr lang="en-GB" sz="6200" b="1" dirty="0" smtClean="0">
              <a:solidFill>
                <a:prstClr val="black"/>
              </a:solidFill>
            </a:endParaRPr>
          </a:p>
          <a:p>
            <a:pPr marL="685800" indent="-685800"/>
            <a:r>
              <a:rPr lang="en-GB" sz="6200" b="1" dirty="0" smtClean="0">
                <a:solidFill>
                  <a:srgbClr val="C00000"/>
                </a:solidFill>
              </a:rPr>
              <a:t>From April 2020 increase the BID levy exemption threshold from properties with RV of £8,100 to £12,000 in line with Small Business Rates Relief</a:t>
            </a:r>
          </a:p>
          <a:p>
            <a:pPr>
              <a:buNone/>
            </a:pPr>
            <a:endParaRPr lang="en-GB" sz="6200" b="1" dirty="0" smtClean="0">
              <a:solidFill>
                <a:prstClr val="black"/>
              </a:solidFill>
            </a:endParaRPr>
          </a:p>
          <a:p>
            <a:pPr marL="685800" indent="-685800"/>
            <a:r>
              <a:rPr lang="en-GB" sz="6200" b="1" dirty="0" smtClean="0">
                <a:solidFill>
                  <a:srgbClr val="C00000"/>
                </a:solidFill>
              </a:rPr>
              <a:t>From April 2020 introduce two stage payments for properties with RV between £12,000 and £14,750</a:t>
            </a:r>
          </a:p>
          <a:p>
            <a:pPr>
              <a:buNone/>
            </a:pPr>
            <a:endParaRPr lang="en-GB" sz="6200" b="1" dirty="0" smtClean="0">
              <a:solidFill>
                <a:prstClr val="black"/>
              </a:solidFill>
            </a:endParaRPr>
          </a:p>
          <a:p>
            <a:pPr marL="685800" indent="-685800"/>
            <a:r>
              <a:rPr lang="en-GB" sz="6200" b="1" dirty="0" smtClean="0">
                <a:solidFill>
                  <a:prstClr val="black"/>
                </a:solidFill>
              </a:rPr>
              <a:t>Offer Voluntary Membership outside BID zone to generate additional revenue whilst helping to  address those issues impacting upon town centre from areas such as Midland Road East</a:t>
            </a:r>
          </a:p>
          <a:p>
            <a:pPr lvl="0">
              <a:buNone/>
            </a:pPr>
            <a:endParaRPr lang="en-GB" sz="5400" b="1" dirty="0" smtClean="0">
              <a:solidFill>
                <a:prstClr val="black"/>
              </a:solidFill>
            </a:endParaRP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OUR RESPONSE</a:t>
            </a:r>
            <a:endParaRPr lang="en-GB" b="1" dirty="0"/>
          </a:p>
        </p:txBody>
      </p:sp>
    </p:spTree>
    <p:extLst>
      <p:ext uri="{BB962C8B-B14F-4D97-AF65-F5344CB8AC3E}">
        <p14:creationId xmlns:p14="http://schemas.microsoft.com/office/powerpoint/2010/main" val="3389532801"/>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Clean, Safe &amp; Welcoming </a:t>
            </a:r>
            <a:endParaRPr lang="en-GB"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96752"/>
            <a:ext cx="1646237"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366" y="5858638"/>
            <a:ext cx="2158627" cy="76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535" y="2134395"/>
            <a:ext cx="1633537"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063" y="2072481"/>
            <a:ext cx="8969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84" y="5487871"/>
            <a:ext cx="1776954" cy="99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42069"/>
          <a:stretch/>
        </p:blipFill>
        <p:spPr bwMode="auto">
          <a:xfrm>
            <a:off x="1975525" y="5487871"/>
            <a:ext cx="2123177" cy="10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bb-sbs\data\Bedfordbid\WEBSITE\Web Pics\2011 Vouchers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158" y="1196752"/>
            <a:ext cx="26289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4482" r="12445"/>
          <a:stretch/>
        </p:blipFill>
        <p:spPr bwMode="auto">
          <a:xfrm>
            <a:off x="6530591" y="3855725"/>
            <a:ext cx="928180" cy="127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t="33931" r="34699"/>
          <a:stretch/>
        </p:blipFill>
        <p:spPr bwMode="auto">
          <a:xfrm>
            <a:off x="171158" y="3355678"/>
            <a:ext cx="1457685" cy="138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T:\DISC BeBAC\Logos\BeBAC Logo (Da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17851" y="5165256"/>
            <a:ext cx="2176895" cy="69338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T:\DISC BeBAC\Logos\BeBAC Logo (Nigh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2790" y="5781501"/>
            <a:ext cx="2861024" cy="92354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t="8075" b="38029"/>
          <a:stretch/>
        </p:blipFill>
        <p:spPr bwMode="auto">
          <a:xfrm>
            <a:off x="2761668" y="1245908"/>
            <a:ext cx="1311275" cy="12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b="45848"/>
          <a:stretch/>
        </p:blipFill>
        <p:spPr bwMode="auto">
          <a:xfrm>
            <a:off x="3805515" y="1279459"/>
            <a:ext cx="1519888" cy="141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42200" y="4012408"/>
            <a:ext cx="16097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0" descr="\\bb-sbs\data\Bedfordbid\Logos\childsafe.jpg"/>
          <p:cNvPicPr>
            <a:picLocks noChangeAspect="1" noChangeArrowheads="1"/>
          </p:cNvPicPr>
          <p:nvPr/>
        </p:nvPicPr>
        <p:blipFill rotWithShape="1">
          <a:blip r:embed="rId16">
            <a:extLst>
              <a:ext uri="{28A0092B-C50C-407E-A947-70E740481C1C}">
                <a14:useLocalDpi xmlns:a14="http://schemas.microsoft.com/office/drawing/2010/main" val="0"/>
              </a:ext>
            </a:extLst>
          </a:blip>
          <a:srcRect l="8006" t="4887" r="12459" b="10406"/>
          <a:stretch/>
        </p:blipFill>
        <p:spPr bwMode="auto">
          <a:xfrm>
            <a:off x="2197438" y="2334623"/>
            <a:ext cx="1679349" cy="115469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747" y="4659637"/>
            <a:ext cx="12382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9051" y="2800128"/>
            <a:ext cx="25447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9848" y="3102377"/>
            <a:ext cx="1302297" cy="79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2292" y="3428999"/>
            <a:ext cx="4550541" cy="2123658"/>
          </a:xfrm>
          <a:prstGeom prst="rect">
            <a:avLst/>
          </a:prstGeom>
          <a:noFill/>
        </p:spPr>
        <p:txBody>
          <a:bodyPr wrap="none" rtlCol="0">
            <a:spAutoFit/>
          </a:bodyPr>
          <a:lstStyle/>
          <a:p>
            <a:r>
              <a:rPr lang="en-GB" sz="1200" b="1" dirty="0"/>
              <a:t>Voucher redemptions</a:t>
            </a:r>
          </a:p>
          <a:p>
            <a:r>
              <a:rPr lang="en-GB" sz="1200" b="1" dirty="0"/>
              <a:t>Reporting graffiti, rubbish, spillages, vomit, dog fouling</a:t>
            </a:r>
          </a:p>
          <a:p>
            <a:r>
              <a:rPr lang="en-GB" sz="1200" b="1" dirty="0" err="1"/>
              <a:t>WipeOUT</a:t>
            </a:r>
            <a:r>
              <a:rPr lang="en-GB" sz="1200" b="1" dirty="0"/>
              <a:t> (zero tolerance on graffiti) reporting </a:t>
            </a:r>
          </a:p>
          <a:p>
            <a:r>
              <a:rPr lang="en-GB" sz="1200" b="1" dirty="0"/>
              <a:t>StreetLink, homelessness support signposting and reports</a:t>
            </a:r>
          </a:p>
          <a:p>
            <a:r>
              <a:rPr lang="en-GB" sz="1200" b="1" dirty="0"/>
              <a:t>Continue to handle service requests from </a:t>
            </a:r>
            <a:r>
              <a:rPr lang="en-GB" sz="1200" b="1" dirty="0" err="1"/>
              <a:t>RetailRadioLink</a:t>
            </a:r>
            <a:r>
              <a:rPr lang="en-GB" sz="1200" b="1" dirty="0"/>
              <a:t> users</a:t>
            </a:r>
          </a:p>
          <a:p>
            <a:r>
              <a:rPr lang="en-GB" sz="1200" b="1" dirty="0" smtClean="0"/>
              <a:t>Highways </a:t>
            </a:r>
            <a:r>
              <a:rPr lang="en-GB" sz="1200" b="1" dirty="0"/>
              <a:t>pavements and drainage</a:t>
            </a:r>
          </a:p>
          <a:p>
            <a:r>
              <a:rPr lang="en-GB" sz="1200" b="1" dirty="0"/>
              <a:t>Monitoring ‘professional beggars’ and rough sleepers, working</a:t>
            </a:r>
          </a:p>
          <a:p>
            <a:r>
              <a:rPr lang="en-GB" sz="1200" b="1" dirty="0"/>
              <a:t>with agencies to build intelligence and support</a:t>
            </a:r>
          </a:p>
          <a:p>
            <a:r>
              <a:rPr lang="en-GB" sz="1200" b="1" dirty="0"/>
              <a:t>Reuniting lost children, elderly and the vulnerable </a:t>
            </a:r>
          </a:p>
          <a:p>
            <a:r>
              <a:rPr lang="en-GB" sz="1200" b="1" dirty="0"/>
              <a:t>Being informed with opening and closing of businesses, making new</a:t>
            </a:r>
          </a:p>
          <a:p>
            <a:r>
              <a:rPr lang="en-GB" sz="1200" b="1" dirty="0"/>
              <a:t>visits/introducing BID schemes and services</a:t>
            </a:r>
            <a:r>
              <a:rPr lang="en-GB" sz="1200" b="1" dirty="0" smtClean="0"/>
              <a:t>.</a:t>
            </a:r>
            <a:endParaRPr lang="en-GB" sz="1200" b="1" dirty="0"/>
          </a:p>
        </p:txBody>
      </p:sp>
      <p:pic>
        <p:nvPicPr>
          <p:cNvPr id="27" name="Content Placeholder 26" descr="C:\Users\Christina\AppData\Local\Microsoft\Windows\Temporary Internet Files\Content.Word\file-60.jpeg"/>
          <p:cNvPicPr>
            <a:picLocks noGrp="1"/>
          </p:cNvPicPr>
          <p:nvPr>
            <p:ph idx="1"/>
          </p:nvPr>
        </p:nvPicPr>
        <p:blipFill rotWithShape="1">
          <a:blip r:embed="rId20" cstate="print">
            <a:extLst>
              <a:ext uri="{28A0092B-C50C-407E-A947-70E740481C1C}">
                <a14:useLocalDpi xmlns:a14="http://schemas.microsoft.com/office/drawing/2010/main" val="0"/>
              </a:ext>
            </a:extLst>
          </a:blip>
          <a:srcRect r="29830"/>
          <a:stretch/>
        </p:blipFill>
        <p:spPr bwMode="auto">
          <a:xfrm rot="5400000">
            <a:off x="6157526" y="857356"/>
            <a:ext cx="1252082" cy="1692224"/>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5436096" y="1196752"/>
            <a:ext cx="703526" cy="923330"/>
          </a:xfrm>
          <a:prstGeom prst="rect">
            <a:avLst/>
          </a:prstGeom>
          <a:noFill/>
          <a:ln w="28575">
            <a:solidFill>
              <a:schemeClr val="tx1"/>
            </a:solidFill>
          </a:ln>
        </p:spPr>
        <p:txBody>
          <a:bodyPr wrap="none" rtlCol="0">
            <a:spAutoFit/>
          </a:bodyPr>
          <a:lstStyle/>
          <a:p>
            <a:r>
              <a:rPr lang="en-GB" b="1" dirty="0" smtClean="0"/>
              <a:t>BID</a:t>
            </a:r>
          </a:p>
          <a:p>
            <a:r>
              <a:rPr lang="en-GB" b="1" dirty="0" smtClean="0"/>
              <a:t>Night</a:t>
            </a:r>
          </a:p>
          <a:p>
            <a:r>
              <a:rPr lang="en-GB" b="1" dirty="0" smtClean="0"/>
              <a:t>team</a:t>
            </a:r>
            <a:endParaRPr lang="en-GB"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17851" y="2134395"/>
            <a:ext cx="18192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422046"/>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GB" sz="2600" dirty="0" smtClean="0"/>
              <a:t>Love </a:t>
            </a:r>
            <a:r>
              <a:rPr lang="en-GB" sz="2600" dirty="0"/>
              <a:t>Bedford is the customer-facing brand which </a:t>
            </a:r>
            <a:r>
              <a:rPr lang="en-GB" sz="2600" dirty="0" smtClean="0"/>
              <a:t>supports town </a:t>
            </a:r>
            <a:r>
              <a:rPr lang="en-GB" sz="2600" dirty="0"/>
              <a:t>centre businesses large and small, retail, services and </a:t>
            </a:r>
            <a:r>
              <a:rPr lang="en-GB" sz="2600" dirty="0" smtClean="0"/>
              <a:t>experiences. </a:t>
            </a:r>
            <a:endParaRPr lang="en-GB" sz="2200" dirty="0" smtClean="0"/>
          </a:p>
          <a:p>
            <a:pPr>
              <a:buNone/>
            </a:pPr>
            <a:r>
              <a:rPr lang="en-GB" sz="2000" dirty="0"/>
              <a:t> </a:t>
            </a:r>
            <a:r>
              <a:rPr lang="en-GB" sz="2000" dirty="0" smtClean="0"/>
              <a:t>             </a:t>
            </a:r>
            <a:r>
              <a:rPr lang="en-GB" sz="2000" dirty="0" smtClean="0">
                <a:hlinkClick r:id="rId2"/>
              </a:rPr>
              <a:t>www.lovebedford.co.uk</a:t>
            </a:r>
            <a:r>
              <a:rPr lang="en-GB" sz="2000" dirty="0" smtClean="0"/>
              <a:t>  </a:t>
            </a:r>
            <a:r>
              <a:rPr lang="en-GB" sz="2000" dirty="0"/>
              <a:t>the ‘go to’ site for all the latest </a:t>
            </a:r>
            <a:r>
              <a:rPr lang="en-GB" sz="2000" dirty="0" smtClean="0"/>
              <a:t>information </a:t>
            </a:r>
            <a:r>
              <a:rPr lang="en-GB" sz="2000" dirty="0"/>
              <a:t>and </a:t>
            </a:r>
            <a:r>
              <a:rPr lang="en-GB" sz="2000" dirty="0" smtClean="0"/>
              <a:t>regular updates </a:t>
            </a:r>
            <a:r>
              <a:rPr lang="en-GB" sz="2000" dirty="0"/>
              <a:t>about </a:t>
            </a:r>
            <a:endParaRPr lang="en-GB" sz="2000" dirty="0" smtClean="0"/>
          </a:p>
          <a:p>
            <a:pPr>
              <a:buNone/>
            </a:pPr>
            <a:r>
              <a:rPr lang="en-GB" sz="2000" dirty="0"/>
              <a:t> </a:t>
            </a:r>
            <a:r>
              <a:rPr lang="en-GB" sz="2000" dirty="0" smtClean="0"/>
              <a:t>             the town, businesses, </a:t>
            </a:r>
            <a:r>
              <a:rPr lang="en-GB" sz="2000" dirty="0"/>
              <a:t>events and </a:t>
            </a:r>
            <a:r>
              <a:rPr lang="en-GB" sz="2000" dirty="0" smtClean="0"/>
              <a:t>offers.</a:t>
            </a:r>
            <a:endParaRPr lang="en-GB" sz="2000" dirty="0"/>
          </a:p>
          <a:p>
            <a:pPr>
              <a:buNone/>
            </a:pPr>
            <a:r>
              <a:rPr lang="en-GB" sz="2000" dirty="0" smtClean="0"/>
              <a:t>- Love Bedford NOW! </a:t>
            </a:r>
            <a:r>
              <a:rPr lang="en-GB" sz="2000" i="1" dirty="0" smtClean="0"/>
              <a:t>News, Offers and What’s On;  </a:t>
            </a:r>
            <a:r>
              <a:rPr lang="en-GB" sz="2000" dirty="0" smtClean="0"/>
              <a:t>over </a:t>
            </a:r>
            <a:r>
              <a:rPr lang="en-GB" sz="2000" dirty="0"/>
              <a:t>500 scripts </a:t>
            </a:r>
            <a:endParaRPr lang="en-GB" sz="2000" dirty="0" smtClean="0"/>
          </a:p>
          <a:p>
            <a:pPr>
              <a:buNone/>
            </a:pPr>
            <a:r>
              <a:rPr lang="en-GB" sz="2000" dirty="0" smtClean="0"/>
              <a:t>   last Christmas  </a:t>
            </a:r>
            <a:r>
              <a:rPr lang="en-GB" sz="2000" dirty="0"/>
              <a:t>together with a variety of dedicated </a:t>
            </a:r>
            <a:r>
              <a:rPr lang="en-GB" sz="2000" dirty="0" smtClean="0"/>
              <a:t>sector videos </a:t>
            </a:r>
          </a:p>
          <a:p>
            <a:pPr>
              <a:buNone/>
            </a:pPr>
            <a:r>
              <a:rPr lang="en-GB" sz="2000" dirty="0" smtClean="0"/>
              <a:t>   to </a:t>
            </a:r>
            <a:r>
              <a:rPr lang="en-GB" sz="2000" dirty="0"/>
              <a:t>add positivity to both businesses and visitors to </a:t>
            </a:r>
            <a:r>
              <a:rPr lang="en-GB" sz="2000" dirty="0" smtClean="0"/>
              <a:t>our town.</a:t>
            </a:r>
          </a:p>
          <a:p>
            <a:pPr>
              <a:buNone/>
            </a:pPr>
            <a:r>
              <a:rPr lang="en-GB" sz="2000" dirty="0" smtClean="0"/>
              <a:t>-  Compelling </a:t>
            </a:r>
            <a:r>
              <a:rPr lang="en-GB" sz="2000" dirty="0"/>
              <a:t>reasons to visit the town;  events, offers </a:t>
            </a:r>
            <a:r>
              <a:rPr lang="en-GB" sz="2000" dirty="0" smtClean="0"/>
              <a:t>, promotions</a:t>
            </a:r>
            <a:r>
              <a:rPr lang="en-GB" sz="2000" dirty="0"/>
              <a:t> </a:t>
            </a:r>
            <a:r>
              <a:rPr lang="en-GB" sz="2000" dirty="0" smtClean="0"/>
              <a:t>and </a:t>
            </a:r>
          </a:p>
          <a:p>
            <a:pPr>
              <a:buNone/>
            </a:pPr>
            <a:r>
              <a:rPr lang="en-GB" sz="2000" dirty="0" smtClean="0"/>
              <a:t>   what’s new</a:t>
            </a:r>
            <a:endParaRPr lang="en-GB" sz="2000" dirty="0"/>
          </a:p>
          <a:p>
            <a:pPr>
              <a:buNone/>
            </a:pPr>
            <a:r>
              <a:rPr lang="en-GB" sz="2000" dirty="0" smtClean="0"/>
              <a:t>- Business branded broadcast </a:t>
            </a:r>
            <a:r>
              <a:rPr lang="en-GB" sz="2000" dirty="0"/>
              <a:t>e-shots </a:t>
            </a:r>
            <a:r>
              <a:rPr lang="en-GB" sz="2000" dirty="0" smtClean="0"/>
              <a:t>every month</a:t>
            </a:r>
            <a:endParaRPr lang="en-GB" sz="2000" dirty="0"/>
          </a:p>
          <a:p>
            <a:pPr>
              <a:buNone/>
            </a:pPr>
            <a:r>
              <a:rPr lang="en-GB" sz="2000" dirty="0" smtClean="0"/>
              <a:t>- Direct mail e-shots </a:t>
            </a:r>
            <a:r>
              <a:rPr lang="en-GB" sz="2000" dirty="0"/>
              <a:t>to </a:t>
            </a:r>
            <a:r>
              <a:rPr lang="en-GB" sz="2000" dirty="0" smtClean="0"/>
              <a:t>consumers every month</a:t>
            </a:r>
          </a:p>
          <a:p>
            <a:pPr>
              <a:buNone/>
            </a:pPr>
            <a:r>
              <a:rPr lang="en-GB" sz="2000" dirty="0" smtClean="0"/>
              <a:t>- Door </a:t>
            </a:r>
            <a:r>
              <a:rPr lang="en-GB" sz="2000" dirty="0"/>
              <a:t>to door BID magazines c24k </a:t>
            </a:r>
            <a:r>
              <a:rPr lang="en-GB" sz="2000" dirty="0" smtClean="0"/>
              <a:t>distribution every quarter</a:t>
            </a:r>
          </a:p>
          <a:p>
            <a:pPr>
              <a:buNone/>
            </a:pPr>
            <a:r>
              <a:rPr lang="en-GB" sz="2000" dirty="0" smtClean="0"/>
              <a:t>- Regional radio throughout the year</a:t>
            </a:r>
            <a:endParaRPr lang="en-GB" sz="2000" dirty="0"/>
          </a:p>
          <a:p>
            <a:pPr>
              <a:buNone/>
            </a:pPr>
            <a:r>
              <a:rPr lang="en-GB" sz="2000" dirty="0" smtClean="0"/>
              <a:t>- Seasonal marketing; outdoor</a:t>
            </a:r>
            <a:r>
              <a:rPr lang="en-GB" sz="2000" dirty="0"/>
              <a:t>;</a:t>
            </a:r>
            <a:r>
              <a:rPr lang="en-GB" sz="2000" dirty="0" smtClean="0"/>
              <a:t> buses and railway station sites</a:t>
            </a:r>
            <a:endParaRPr lang="en-GB" sz="2000" dirty="0"/>
          </a:p>
          <a:p>
            <a:pPr>
              <a:buNone/>
            </a:pPr>
            <a:r>
              <a:rPr lang="en-GB" sz="2000" dirty="0" smtClean="0"/>
              <a:t>- Social media Facebook , Instagram and Twitter a/</a:t>
            </a:r>
            <a:r>
              <a:rPr lang="en-GB" sz="2000" dirty="0" err="1" smtClean="0"/>
              <a:t>cs</a:t>
            </a:r>
            <a:endParaRPr lang="en-GB" sz="2000" dirty="0" smtClean="0"/>
          </a:p>
          <a:p>
            <a:pPr>
              <a:buNone/>
            </a:pPr>
            <a:r>
              <a:rPr lang="en-GB" sz="2000" dirty="0" smtClean="0"/>
              <a:t>- Events </a:t>
            </a:r>
            <a:r>
              <a:rPr lang="en-GB" sz="2000" dirty="0"/>
              <a:t>&amp;</a:t>
            </a:r>
            <a:r>
              <a:rPr lang="en-GB" sz="2000" dirty="0" smtClean="0"/>
              <a:t> Festivals - Love Bedford Day (weekend!), pre-Christmas  lights </a:t>
            </a:r>
          </a:p>
          <a:p>
            <a:pPr>
              <a:buNone/>
            </a:pPr>
            <a:r>
              <a:rPr lang="en-GB" sz="2000" dirty="0" smtClean="0"/>
              <a:t>   switch on and annual fireworks display sponsorship</a:t>
            </a:r>
          </a:p>
          <a:p>
            <a:pPr>
              <a:buNone/>
            </a:pPr>
            <a:r>
              <a:rPr lang="en-GB" sz="2000" dirty="0" smtClean="0"/>
              <a:t>- Town centre trails including  food </a:t>
            </a:r>
          </a:p>
          <a:p>
            <a:pPr>
              <a:buNone/>
            </a:pPr>
            <a:r>
              <a:rPr lang="en-GB" sz="2000" dirty="0" smtClean="0"/>
              <a:t>- Bedford College Brooks Hair </a:t>
            </a:r>
            <a:r>
              <a:rPr lang="en-GB" sz="2000" dirty="0"/>
              <a:t>&amp; Beauty </a:t>
            </a:r>
            <a:r>
              <a:rPr lang="en-GB" sz="2000" dirty="0" smtClean="0"/>
              <a:t>Show support</a:t>
            </a:r>
            <a:endParaRPr lang="en-GB" sz="2000" dirty="0"/>
          </a:p>
          <a:p>
            <a:pPr>
              <a:buNone/>
            </a:pPr>
            <a:r>
              <a:rPr lang="en-GB" sz="2000" dirty="0" smtClean="0"/>
              <a:t>- Hard </a:t>
            </a:r>
            <a:r>
              <a:rPr lang="en-GB" sz="2000" dirty="0"/>
              <a:t>copy Beds Local, Bedford Bulletin, Kempston Calling, </a:t>
            </a:r>
            <a:endParaRPr lang="en-GB" sz="2000" dirty="0" smtClean="0"/>
          </a:p>
          <a:p>
            <a:pPr>
              <a:buNone/>
            </a:pPr>
            <a:r>
              <a:rPr lang="en-GB" sz="2000" dirty="0" smtClean="0"/>
              <a:t>- In &amp; Around, Guided Walks, Country Life (Regatta)</a:t>
            </a:r>
          </a:p>
          <a:p>
            <a:pPr>
              <a:buNone/>
            </a:pPr>
            <a:r>
              <a:rPr lang="en-GB" sz="2000" dirty="0" smtClean="0"/>
              <a:t>- Cultivating a database through competitions and FREE prize draws.</a:t>
            </a:r>
          </a:p>
          <a:p>
            <a:pPr>
              <a:buNone/>
            </a:pPr>
            <a:endParaRPr lang="en-GB" sz="2000" dirty="0"/>
          </a:p>
          <a:p>
            <a:pPr>
              <a:buNone/>
            </a:pPr>
            <a:r>
              <a:rPr lang="en-GB" sz="2000" b="1" i="1" dirty="0"/>
              <a:t>Through the Love Bedford LBN! scripts and videos, businesses have been </a:t>
            </a:r>
            <a:r>
              <a:rPr lang="en-GB" sz="2000" b="1" i="1" dirty="0" smtClean="0"/>
              <a:t>viewed, linked and </a:t>
            </a:r>
            <a:br>
              <a:rPr lang="en-GB" sz="2000" b="1" i="1" dirty="0" smtClean="0"/>
            </a:br>
            <a:r>
              <a:rPr lang="en-GB" sz="2000" b="1" i="1" dirty="0" smtClean="0"/>
              <a:t>                         shared </a:t>
            </a:r>
            <a:r>
              <a:rPr lang="en-GB" sz="2000" b="1" i="1" dirty="0"/>
              <a:t>by an average of over 10,000 dedicated followers each week.</a:t>
            </a:r>
          </a:p>
          <a:p>
            <a:pPr>
              <a:buNone/>
            </a:pPr>
            <a:endParaRPr lang="en-GB" sz="2000" dirty="0" smtClean="0"/>
          </a:p>
          <a:p>
            <a:pPr>
              <a:buNone/>
            </a:pPr>
            <a:endParaRPr lang="en-GB" dirty="0"/>
          </a:p>
          <a:p>
            <a:pPr>
              <a:buNone/>
            </a:pPr>
            <a:endParaRPr lang="en-GB" dirty="0"/>
          </a:p>
        </p:txBody>
      </p:sp>
      <p:sp>
        <p:nvSpPr>
          <p:cNvPr id="3" name="Title 2"/>
          <p:cNvSpPr>
            <a:spLocks noGrp="1"/>
          </p:cNvSpPr>
          <p:nvPr>
            <p:ph type="title"/>
          </p:nvPr>
        </p:nvSpPr>
        <p:spPr/>
        <p:txBody>
          <a:bodyPr/>
          <a:lstStyle/>
          <a:p>
            <a:r>
              <a:rPr lang="en-GB" b="1" dirty="0" smtClean="0"/>
              <a:t/>
            </a:r>
            <a:br>
              <a:rPr lang="en-GB" b="1" dirty="0" smtClean="0"/>
            </a:br>
            <a:r>
              <a:rPr lang="en-GB" b="1" dirty="0" smtClean="0"/>
              <a:t>BID4</a:t>
            </a:r>
            <a:r>
              <a:rPr lang="en-GB" b="1" dirty="0"/>
              <a:t>:  </a:t>
            </a:r>
            <a:r>
              <a:rPr lang="en-GB" b="1" dirty="0" smtClean="0"/>
              <a:t>Love Bedford; </a:t>
            </a:r>
            <a:r>
              <a:rPr lang="en-GB" sz="2400" b="1" dirty="0" smtClean="0"/>
              <a:t>creating </a:t>
            </a:r>
            <a:r>
              <a:rPr lang="en-GB" sz="2400" b="1" dirty="0"/>
              <a:t>a vibrant destination, promoting and celebrating what’s </a:t>
            </a:r>
            <a:r>
              <a:rPr lang="en-GB" sz="2400" b="1" dirty="0" smtClean="0"/>
              <a:t>unique </a:t>
            </a:r>
            <a:r>
              <a:rPr lang="en-GB" sz="2400" b="1" dirty="0"/>
              <a:t>about the town </a:t>
            </a:r>
            <a:br>
              <a:rPr lang="en-GB" sz="2400" b="1" dirty="0"/>
            </a:br>
            <a:endParaRPr lang="en-GB" sz="2400" b="1" dirty="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006" y="6015163"/>
            <a:ext cx="1577279" cy="58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495" y="2237798"/>
            <a:ext cx="2135882" cy="147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042" y="3714649"/>
            <a:ext cx="1900039" cy="231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805" y="3573016"/>
            <a:ext cx="22367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3797" y="5438417"/>
            <a:ext cx="612379" cy="59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3497051"/>
            <a:ext cx="1489681" cy="103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7839" y="4617911"/>
            <a:ext cx="1360983" cy="122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6518" y="3037104"/>
            <a:ext cx="865338" cy="65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3791" y="4985491"/>
            <a:ext cx="484634" cy="49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536" y="1834251"/>
            <a:ext cx="2921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bb-sbs\data\Bedfordbid\Whats on\2017\May 2017\Talking Statues Launch.JPG"/>
          <p:cNvPicPr/>
          <p:nvPr/>
        </p:nvPicPr>
        <p:blipFill rotWithShape="1">
          <a:blip r:embed="rId13" cstate="print">
            <a:extLst>
              <a:ext uri="{28A0092B-C50C-407E-A947-70E740481C1C}">
                <a14:useLocalDpi xmlns:a14="http://schemas.microsoft.com/office/drawing/2010/main" val="0"/>
              </a:ext>
            </a:extLst>
          </a:blip>
          <a:srcRect l="2154" t="4513" r="9845" b="17538"/>
          <a:stretch/>
        </p:blipFill>
        <p:spPr bwMode="auto">
          <a:xfrm>
            <a:off x="6034805" y="2976223"/>
            <a:ext cx="1756469" cy="958002"/>
          </a:xfrm>
          <a:prstGeom prst="rect">
            <a:avLst/>
          </a:prstGeom>
          <a:noFill/>
          <a:ln>
            <a:noFill/>
          </a:ln>
          <a:extLst>
            <a:ext uri="{53640926-AAD7-44D8-BBD7-CCE9431645EC}">
              <a14:shadowObscured xmlns:a14="http://schemas.microsoft.com/office/drawing/2010/main"/>
            </a:ext>
          </a:extLst>
        </p:spPr>
      </p:pic>
      <p:pic>
        <p:nvPicPr>
          <p:cNvPr id="614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1497" r="15039" b="7161"/>
          <a:stretch/>
        </p:blipFill>
        <p:spPr bwMode="auto">
          <a:xfrm rot="5400000">
            <a:off x="7300920" y="2157571"/>
            <a:ext cx="1596593" cy="175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0538" y="1688796"/>
            <a:ext cx="877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3369" y="6334946"/>
            <a:ext cx="2921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8941" y="1996089"/>
            <a:ext cx="1974850" cy="596900"/>
          </a:xfrm>
          <a:prstGeom prst="rect">
            <a:avLst/>
          </a:prstGeom>
          <a:solidFill>
            <a:srgbClr val="FFFF00"/>
          </a:solidFill>
          <a:ln>
            <a:noFill/>
          </a:ln>
          <a:effectLst/>
        </p:spPr>
      </p:pic>
      <p:pic>
        <p:nvPicPr>
          <p:cNvPr id="3076"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4749353"/>
            <a:ext cx="16891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15912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457200" indent="-457200"/>
            <a:endParaRPr lang="en-GB" dirty="0" smtClean="0"/>
          </a:p>
          <a:p>
            <a:pPr marL="457200" indent="-457200"/>
            <a:r>
              <a:rPr lang="en-GB" dirty="0" smtClean="0"/>
              <a:t>Having </a:t>
            </a:r>
            <a:r>
              <a:rPr lang="en-GB" dirty="0"/>
              <a:t>an attractive </a:t>
            </a:r>
            <a:r>
              <a:rPr lang="en-GB" dirty="0" smtClean="0"/>
              <a:t>town centre </a:t>
            </a:r>
            <a:r>
              <a:rPr lang="en-GB" dirty="0"/>
              <a:t>as well as a critical mass of retailing and entertainment, is </a:t>
            </a:r>
            <a:r>
              <a:rPr lang="en-GB" dirty="0" smtClean="0"/>
              <a:t>an </a:t>
            </a:r>
            <a:r>
              <a:rPr lang="en-GB" dirty="0"/>
              <a:t>important element </a:t>
            </a:r>
            <a:r>
              <a:rPr lang="en-GB" dirty="0" smtClean="0"/>
              <a:t>needed </a:t>
            </a:r>
            <a:r>
              <a:rPr lang="en-GB" dirty="0"/>
              <a:t>to retain and attract new employers plus employment to a town</a:t>
            </a:r>
            <a:r>
              <a:rPr lang="en-GB" dirty="0" smtClean="0"/>
              <a:t>.  The BedfordBID Champions </a:t>
            </a:r>
            <a:r>
              <a:rPr lang="en-GB" dirty="0"/>
              <a:t> </a:t>
            </a:r>
            <a:r>
              <a:rPr lang="en-GB" dirty="0" smtClean="0"/>
              <a:t>street team; around the clock Sunday – Monday presence working closely with the Council’s Enforcement team, Harpur Centre  Security, town centre business’ security, Bedfordshire            Police and CCTV are also working to help </a:t>
            </a:r>
            <a:r>
              <a:rPr lang="en-GB" dirty="0"/>
              <a:t>keep the town safe, clean and offer a friendly </a:t>
            </a:r>
            <a:r>
              <a:rPr lang="en-GB" dirty="0" smtClean="0"/>
              <a:t>welcome. </a:t>
            </a:r>
          </a:p>
          <a:p>
            <a:pPr>
              <a:buNone/>
            </a:pPr>
            <a:endParaRPr lang="en-GB" dirty="0" smtClean="0"/>
          </a:p>
          <a:p>
            <a:pPr marL="457200" indent="-457200"/>
            <a:r>
              <a:rPr lang="en-GB" dirty="0" smtClean="0"/>
              <a:t>Local influence</a:t>
            </a:r>
            <a:r>
              <a:rPr lang="en-GB" dirty="0"/>
              <a:t>. Representing a voice for businesses  including planning applications, street vending and </a:t>
            </a:r>
            <a:r>
              <a:rPr lang="en-GB" dirty="0" smtClean="0"/>
              <a:t>lobbying.</a:t>
            </a:r>
          </a:p>
          <a:p>
            <a:pPr marL="457200" indent="-457200"/>
            <a:endParaRPr lang="en-GB" dirty="0"/>
          </a:p>
          <a:p>
            <a:pPr marL="457200" indent="-457200"/>
            <a:r>
              <a:rPr lang="en-GB" dirty="0" smtClean="0"/>
              <a:t>Day </a:t>
            </a:r>
            <a:r>
              <a:rPr lang="en-GB" dirty="0"/>
              <a:t>to day support on the challenges businesses </a:t>
            </a:r>
            <a:r>
              <a:rPr lang="en-GB" dirty="0" smtClean="0"/>
              <a:t>face, conduit </a:t>
            </a:r>
            <a:r>
              <a:rPr lang="en-GB" dirty="0"/>
              <a:t>for business support </a:t>
            </a:r>
            <a:r>
              <a:rPr lang="en-GB" dirty="0" smtClean="0"/>
              <a:t>,help </a:t>
            </a:r>
            <a:r>
              <a:rPr lang="en-GB" dirty="0"/>
              <a:t>and contacts. </a:t>
            </a:r>
            <a:endParaRPr lang="en-GB" dirty="0" smtClean="0"/>
          </a:p>
          <a:p>
            <a:pPr>
              <a:buNone/>
            </a:pPr>
            <a:r>
              <a:rPr lang="en-GB" dirty="0" smtClean="0"/>
              <a:t>           Forums to meet BID Directors to raise issues.</a:t>
            </a:r>
          </a:p>
          <a:p>
            <a:pPr>
              <a:buNone/>
            </a:pPr>
            <a:endParaRPr lang="en-GB" dirty="0" smtClean="0"/>
          </a:p>
          <a:p>
            <a:pPr marL="457200" indent="-457200"/>
            <a:r>
              <a:rPr lang="en-GB" dirty="0"/>
              <a:t>N</a:t>
            </a:r>
            <a:r>
              <a:rPr lang="en-GB" dirty="0" smtClean="0"/>
              <a:t>etworking and bespoke training events including , customer experience, visual display and </a:t>
            </a:r>
            <a:r>
              <a:rPr lang="en-GB" dirty="0"/>
              <a:t>social media and BIIAB Level 2 Award for Personal Licence Holders </a:t>
            </a:r>
            <a:endParaRPr lang="en-GB" dirty="0" smtClean="0"/>
          </a:p>
          <a:p>
            <a:pPr>
              <a:buNone/>
            </a:pPr>
            <a:endParaRPr lang="en-GB" dirty="0"/>
          </a:p>
          <a:p>
            <a:pPr marL="457200" indent="-457200"/>
            <a:r>
              <a:rPr lang="en-GB" dirty="0" smtClean="0"/>
              <a:t>Steadily saving businesses equivalent to their BID levy through  local partner Utilitrack with free utility cost evaluation service</a:t>
            </a:r>
          </a:p>
          <a:p>
            <a:pPr>
              <a:buNone/>
            </a:pPr>
            <a:endParaRPr lang="en-GB" dirty="0" smtClean="0"/>
          </a:p>
          <a:p>
            <a:pPr marL="457200" indent="-457200"/>
            <a:r>
              <a:rPr lang="en-GB" dirty="0" smtClean="0"/>
              <a:t>The evening economy sector BedSafe is now administered by BedfordBID.</a:t>
            </a:r>
          </a:p>
          <a:p>
            <a:pPr>
              <a:buNone/>
            </a:pPr>
            <a:endParaRPr lang="en-GB" dirty="0" smtClean="0"/>
          </a:p>
          <a:p>
            <a:pPr marL="457200" indent="-457200"/>
            <a:r>
              <a:rPr lang="en-GB" dirty="0" smtClean="0"/>
              <a:t>Business awards to recognise and reward excellence within our business community.</a:t>
            </a:r>
          </a:p>
          <a:p>
            <a:pPr>
              <a:buNone/>
            </a:pPr>
            <a:endParaRPr lang="en-GB" dirty="0" smtClean="0"/>
          </a:p>
          <a:p>
            <a:pPr marL="457200" indent="-457200"/>
            <a:r>
              <a:rPr lang="en-GB" dirty="0" smtClean="0"/>
              <a:t>Representation at national networks including BritishBIDs , ATCM </a:t>
            </a:r>
            <a:r>
              <a:rPr lang="en-GB" dirty="0"/>
              <a:t>best practices </a:t>
            </a:r>
            <a:r>
              <a:rPr lang="en-GB" dirty="0" smtClean="0"/>
              <a:t>annual surveys, RRL&amp;E industry audits/accreditations. </a:t>
            </a:r>
          </a:p>
        </p:txBody>
      </p:sp>
      <p:sp>
        <p:nvSpPr>
          <p:cNvPr id="3" name="Title 2"/>
          <p:cNvSpPr>
            <a:spLocks noGrp="1"/>
          </p:cNvSpPr>
          <p:nvPr>
            <p:ph type="title"/>
          </p:nvPr>
        </p:nvSpPr>
        <p:spPr/>
        <p:txBody>
          <a:bodyPr/>
          <a:lstStyle/>
          <a:p>
            <a:r>
              <a:rPr lang="en-GB" dirty="0"/>
              <a:t>BedfordBID breakfast 29th May 2019</a:t>
            </a:r>
            <a:br>
              <a:rPr lang="en-GB" dirty="0"/>
            </a:br>
            <a:r>
              <a:rPr lang="en-GB" b="1" dirty="0" smtClean="0"/>
              <a:t>BID4: Supporting businesses</a:t>
            </a:r>
            <a:endParaRPr lang="en-GB"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013176"/>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35674"/>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640960" cy="5400600"/>
          </a:xfrm>
        </p:spPr>
        <p:txBody>
          <a:bodyPr>
            <a:noAutofit/>
          </a:bodyPr>
          <a:lstStyle/>
          <a:p>
            <a:pPr>
              <a:buNone/>
            </a:pPr>
            <a:r>
              <a:rPr lang="en-GB" sz="1200" b="1" dirty="0"/>
              <a:t>EVALUATING &amp; REPORTING: </a:t>
            </a:r>
          </a:p>
          <a:p>
            <a:pPr>
              <a:buNone/>
            </a:pPr>
            <a:r>
              <a:rPr lang="en-GB" sz="1200" dirty="0" smtClean="0"/>
              <a:t>Over </a:t>
            </a:r>
            <a:r>
              <a:rPr lang="en-GB" sz="1200" dirty="0"/>
              <a:t>the next five years we will enhance our communication, transparency and accountability</a:t>
            </a:r>
            <a:r>
              <a:rPr lang="en-GB" sz="1200" dirty="0" smtClean="0"/>
              <a:t>.</a:t>
            </a:r>
            <a:endParaRPr lang="en-GB" sz="1200" dirty="0"/>
          </a:p>
          <a:p>
            <a:pPr marL="457200" indent="-457200"/>
            <a:r>
              <a:rPr lang="en-GB" sz="1200" dirty="0"/>
              <a:t>We will </a:t>
            </a:r>
            <a:br>
              <a:rPr lang="en-GB" sz="1200" dirty="0"/>
            </a:br>
            <a:r>
              <a:rPr lang="en-GB" sz="1200" dirty="0"/>
              <a:t>     - continue to evaluate all of our work </a:t>
            </a:r>
            <a:br>
              <a:rPr lang="en-GB" sz="1200" dirty="0"/>
            </a:br>
            <a:r>
              <a:rPr lang="en-GB" sz="1200" dirty="0"/>
              <a:t>     - provide details of all key activities, insights and learning, </a:t>
            </a:r>
            <a:br>
              <a:rPr lang="en-GB" sz="1200" dirty="0"/>
            </a:br>
            <a:r>
              <a:rPr lang="en-GB" sz="1200" dirty="0"/>
              <a:t>     - demonstrate a return on </a:t>
            </a:r>
            <a:r>
              <a:rPr lang="en-GB" sz="1200" dirty="0" smtClean="0"/>
              <a:t>investment</a:t>
            </a:r>
            <a:br>
              <a:rPr lang="en-GB" sz="1200" dirty="0" smtClean="0"/>
            </a:br>
            <a:r>
              <a:rPr lang="en-GB" sz="1200" dirty="0" smtClean="0"/>
              <a:t>     </a:t>
            </a:r>
            <a:r>
              <a:rPr lang="en-GB" sz="1200" dirty="0"/>
              <a:t>- work with BritishBIDs and their Nationwide BID Survey (which is now welcomed by policy  makers and businesses alike) as an essential resource in charting the development and evaluation  of the BID industry</a:t>
            </a:r>
          </a:p>
          <a:p>
            <a:pPr>
              <a:buNone/>
            </a:pPr>
            <a:endParaRPr lang="en-GB" sz="1200" dirty="0"/>
          </a:p>
          <a:p>
            <a:pPr marL="457200" indent="-457200"/>
            <a:r>
              <a:rPr lang="en-GB" sz="1200" dirty="0"/>
              <a:t>We will </a:t>
            </a:r>
            <a:br>
              <a:rPr lang="en-GB" sz="1200" dirty="0"/>
            </a:br>
            <a:r>
              <a:rPr lang="en-GB" sz="1200" dirty="0"/>
              <a:t>     - set clear financial and operational  </a:t>
            </a:r>
            <a:r>
              <a:rPr lang="en-GB" sz="1200" dirty="0" smtClean="0"/>
              <a:t>objectives</a:t>
            </a:r>
            <a:r>
              <a:rPr lang="en-GB" sz="1200" dirty="0"/>
              <a:t>, </a:t>
            </a:r>
          </a:p>
          <a:p>
            <a:pPr marL="457200" indent="-457200"/>
            <a:r>
              <a:rPr lang="en-GB" sz="1200" dirty="0"/>
              <a:t>     - monitor and review performance </a:t>
            </a:r>
          </a:p>
          <a:p>
            <a:pPr marL="457200" indent="-457200"/>
            <a:r>
              <a:rPr lang="en-GB" sz="1200" dirty="0"/>
              <a:t>     - deliver against given objectives and desired outcomes to a high standard</a:t>
            </a:r>
          </a:p>
          <a:p>
            <a:pPr marL="457200" indent="-457200"/>
            <a:r>
              <a:rPr lang="en-GB" sz="1200" dirty="0"/>
              <a:t>     - review KPIs to include industry best practice standards </a:t>
            </a:r>
          </a:p>
          <a:p>
            <a:pPr marL="457200" indent="-457200"/>
            <a:r>
              <a:rPr lang="en-GB" sz="1200" dirty="0"/>
              <a:t>     - investigate British BIDs Accreditation to ensure our quality management systems are robust   </a:t>
            </a:r>
            <a:br>
              <a:rPr lang="en-GB" sz="1200" dirty="0"/>
            </a:br>
            <a:r>
              <a:rPr lang="en-GB" sz="1200" dirty="0"/>
              <a:t>     - provide annual reporting of the main sections of the Business Plan activities and results </a:t>
            </a:r>
            <a:r>
              <a:rPr lang="en-GB" sz="1200" dirty="0" smtClean="0"/>
              <a:t> </a:t>
            </a:r>
            <a:r>
              <a:rPr lang="en-GB" sz="1200" dirty="0"/>
              <a:t>using the RAG scorecard rating system (red, amber or green) to provide BID businesses with a simple and accessible way to evaluate our performance against</a:t>
            </a:r>
            <a:r>
              <a:rPr lang="en-GB" sz="1200" dirty="0" smtClean="0"/>
              <a:t>:-</a:t>
            </a:r>
            <a:endParaRPr lang="en-GB" sz="1200" dirty="0"/>
          </a:p>
          <a:p>
            <a:pPr>
              <a:buNone/>
            </a:pPr>
            <a:r>
              <a:rPr lang="en-GB" sz="1200" dirty="0" smtClean="0"/>
              <a:t>- 	Agreed </a:t>
            </a:r>
            <a:r>
              <a:rPr lang="en-GB" sz="1200" dirty="0"/>
              <a:t>KPIs and financial statements</a:t>
            </a:r>
            <a:br>
              <a:rPr lang="en-GB" sz="1200" dirty="0"/>
            </a:br>
            <a:r>
              <a:rPr lang="en-GB" sz="1200" dirty="0" smtClean="0"/>
              <a:t>- 	Nationwide </a:t>
            </a:r>
            <a:r>
              <a:rPr lang="en-GB" sz="1200" dirty="0"/>
              <a:t>BID Survey </a:t>
            </a:r>
            <a:br>
              <a:rPr lang="en-GB" sz="1200" dirty="0"/>
            </a:br>
            <a:r>
              <a:rPr lang="en-GB" sz="1200" dirty="0" smtClean="0"/>
              <a:t>- 	New </a:t>
            </a:r>
            <a:r>
              <a:rPr lang="en-GB" sz="1200" dirty="0"/>
              <a:t>investment in the area and new businesses activity</a:t>
            </a:r>
            <a:br>
              <a:rPr lang="en-GB" sz="1200" dirty="0"/>
            </a:br>
            <a:r>
              <a:rPr lang="en-GB" sz="1200" dirty="0" smtClean="0"/>
              <a:t>- 	Business </a:t>
            </a:r>
            <a:r>
              <a:rPr lang="en-GB" sz="1200" dirty="0"/>
              <a:t>feedback and satisfaction survey</a:t>
            </a:r>
            <a:br>
              <a:rPr lang="en-GB" sz="1200" dirty="0"/>
            </a:br>
            <a:r>
              <a:rPr lang="en-GB" sz="1200" dirty="0" smtClean="0"/>
              <a:t>- 	Consumer </a:t>
            </a:r>
            <a:r>
              <a:rPr lang="en-GB" sz="1200" dirty="0"/>
              <a:t>perception and behaviour surveys</a:t>
            </a:r>
            <a:br>
              <a:rPr lang="en-GB" sz="1200" dirty="0"/>
            </a:br>
            <a:r>
              <a:rPr lang="en-GB" sz="1200" dirty="0" smtClean="0"/>
              <a:t>- 	Numbers </a:t>
            </a:r>
            <a:r>
              <a:rPr lang="en-GB" sz="1200" dirty="0"/>
              <a:t>of issues reported and sorted by BedfordBID within set timescales</a:t>
            </a:r>
            <a:br>
              <a:rPr lang="en-GB" sz="1200" dirty="0"/>
            </a:br>
            <a:r>
              <a:rPr lang="en-GB" sz="1200" dirty="0" smtClean="0"/>
              <a:t>- 	Extent </a:t>
            </a:r>
            <a:r>
              <a:rPr lang="en-GB" sz="1200" dirty="0"/>
              <a:t>of cost saving initiatives </a:t>
            </a:r>
            <a:r>
              <a:rPr lang="en-GB" sz="1200" dirty="0" smtClean="0"/>
              <a:t>offered</a:t>
            </a:r>
            <a:r>
              <a:rPr lang="en-GB" sz="1200" dirty="0"/>
              <a:t/>
            </a:r>
            <a:br>
              <a:rPr lang="en-GB" sz="1200" dirty="0"/>
            </a:br>
            <a:endParaRPr lang="en-GB" sz="1200" dirty="0"/>
          </a:p>
          <a:p>
            <a:pPr marL="457200" indent="-457200"/>
            <a:r>
              <a:rPr lang="en-GB" sz="1200" b="1" dirty="0"/>
              <a:t>Benchmarking </a:t>
            </a:r>
            <a:r>
              <a:rPr lang="en-GB" sz="1200" dirty="0"/>
              <a:t>– Between April and June 2022 to complete questionnaire amongst all levy </a:t>
            </a:r>
            <a:r>
              <a:rPr lang="en-GB" sz="1200" dirty="0" smtClean="0"/>
              <a:t>payers</a:t>
            </a:r>
            <a:endParaRPr lang="en-GB" sz="1200" dirty="0"/>
          </a:p>
          <a:p>
            <a:pPr marL="457200" indent="-457200"/>
            <a:r>
              <a:rPr lang="en-GB" sz="1200" b="1" dirty="0"/>
              <a:t>Establish KPIs by March 2020 </a:t>
            </a:r>
            <a:r>
              <a:rPr lang="en-GB" sz="1200" dirty="0"/>
              <a:t>– retail, non retail, day and night time </a:t>
            </a:r>
            <a:r>
              <a:rPr lang="en-GB" sz="1200" dirty="0" smtClean="0"/>
              <a:t>economy.</a:t>
            </a:r>
          </a:p>
          <a:p>
            <a:pPr>
              <a:buNone/>
            </a:pPr>
            <a:endParaRPr lang="en-GB" sz="1200" dirty="0" smtClean="0"/>
          </a:p>
        </p:txBody>
      </p:sp>
      <p:sp>
        <p:nvSpPr>
          <p:cNvPr id="3" name="Title 2"/>
          <p:cNvSpPr>
            <a:spLocks noGrp="1"/>
          </p:cNvSpPr>
          <p:nvPr>
            <p:ph type="title"/>
          </p:nvPr>
        </p:nvSpPr>
        <p:spPr/>
        <p:txBody>
          <a:bodyPr/>
          <a:lstStyle/>
          <a:p>
            <a:r>
              <a:rPr lang="en-GB" dirty="0"/>
              <a:t>BedfordBID breakfast 29th May 2019</a:t>
            </a:r>
            <a:br>
              <a:rPr lang="en-GB" dirty="0"/>
            </a:br>
            <a:r>
              <a:rPr lang="en-GB" b="1" dirty="0" smtClean="0"/>
              <a:t>BID4: Measurement &amp; Reporting </a:t>
            </a:r>
            <a:endParaRPr lang="en-GB" b="1" dirty="0"/>
          </a:p>
        </p:txBody>
      </p:sp>
    </p:spTree>
    <p:extLst>
      <p:ext uri="{BB962C8B-B14F-4D97-AF65-F5344CB8AC3E}">
        <p14:creationId xmlns:p14="http://schemas.microsoft.com/office/powerpoint/2010/main" val="2494509169"/>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640960" cy="5400600"/>
          </a:xfrm>
        </p:spPr>
        <p:txBody>
          <a:bodyPr>
            <a:noAutofit/>
          </a:bodyPr>
          <a:lstStyle/>
          <a:p>
            <a:pPr marL="457200" lvl="0" indent="-457200"/>
            <a:r>
              <a:rPr lang="en-GB" sz="1200" b="1" dirty="0">
                <a:solidFill>
                  <a:prstClr val="black"/>
                </a:solidFill>
              </a:rPr>
              <a:t>Foot flow</a:t>
            </a:r>
            <a:r>
              <a:rPr lang="en-GB" sz="1200" dirty="0">
                <a:solidFill>
                  <a:prstClr val="black"/>
                </a:solidFill>
              </a:rPr>
              <a:t>.  Using the industry standards of Springboard Ltd  we will measure like for like year on year, month on month and week on week performance of Bedford against the region and nationally.</a:t>
            </a:r>
          </a:p>
          <a:p>
            <a:pPr marL="457200" lvl="0" indent="-457200"/>
            <a:r>
              <a:rPr lang="en-GB" sz="1200" b="1" dirty="0">
                <a:solidFill>
                  <a:prstClr val="black"/>
                </a:solidFill>
              </a:rPr>
              <a:t>Vacancy rates </a:t>
            </a:r>
            <a:r>
              <a:rPr lang="en-GB" sz="1200" dirty="0">
                <a:solidFill>
                  <a:prstClr val="black"/>
                </a:solidFill>
              </a:rPr>
              <a:t>– Springboard Ltd </a:t>
            </a:r>
            <a:r>
              <a:rPr lang="en-GB" sz="1200" dirty="0" smtClean="0">
                <a:solidFill>
                  <a:prstClr val="black"/>
                </a:solidFill>
              </a:rPr>
              <a:t>, Churn and 3 </a:t>
            </a:r>
            <a:r>
              <a:rPr lang="en-GB" sz="1200" dirty="0">
                <a:solidFill>
                  <a:prstClr val="black"/>
                </a:solidFill>
              </a:rPr>
              <a:t>year barometer </a:t>
            </a:r>
          </a:p>
          <a:p>
            <a:pPr marL="457200" lvl="0" indent="-457200"/>
            <a:r>
              <a:rPr lang="en-GB" sz="1200" b="1" dirty="0">
                <a:solidFill>
                  <a:prstClr val="black"/>
                </a:solidFill>
              </a:rPr>
              <a:t>Catchment penetration</a:t>
            </a:r>
            <a:r>
              <a:rPr lang="en-GB" sz="1200" dirty="0">
                <a:solidFill>
                  <a:prstClr val="black"/>
                </a:solidFill>
              </a:rPr>
              <a:t> - It is generally recognised that it costs more to acquire a new customer than it does to keep an existing one.</a:t>
            </a:r>
          </a:p>
          <a:p>
            <a:pPr>
              <a:buNone/>
            </a:pPr>
            <a:r>
              <a:rPr lang="en-GB" sz="1200" b="1" dirty="0" smtClean="0"/>
              <a:t>Return </a:t>
            </a:r>
            <a:r>
              <a:rPr lang="en-GB" sz="1200" b="1" dirty="0"/>
              <a:t>on Investment for advertising, PR and sponsorship arrangements.</a:t>
            </a:r>
            <a:br>
              <a:rPr lang="en-GB" sz="1200" b="1" dirty="0"/>
            </a:br>
            <a:r>
              <a:rPr lang="en-GB" sz="1200" dirty="0"/>
              <a:t>On line and off line media advertising will be analysed by ability to reach the highest possible percentage of the target audience with minimum costs and minimum waste; A PR strategy will be devised charged with objectives to include:-</a:t>
            </a:r>
          </a:p>
          <a:p>
            <a:pPr>
              <a:buNone/>
            </a:pPr>
            <a:r>
              <a:rPr lang="en-GB" sz="1200" dirty="0" smtClean="0"/>
              <a:t>	- Creating </a:t>
            </a:r>
            <a:r>
              <a:rPr lang="en-GB" sz="1200" dirty="0"/>
              <a:t>and maintaining the Love Bedford brand image </a:t>
            </a:r>
          </a:p>
          <a:p>
            <a:pPr>
              <a:buNone/>
            </a:pPr>
            <a:r>
              <a:rPr lang="en-GB" sz="1200" dirty="0" smtClean="0"/>
              <a:t>	- Awards </a:t>
            </a:r>
            <a:r>
              <a:rPr lang="en-GB" sz="1200" dirty="0"/>
              <a:t>and sponsorship </a:t>
            </a:r>
            <a:r>
              <a:rPr lang="en-GB" sz="1200" dirty="0" smtClean="0"/>
              <a:t>to benefit town centre businesses</a:t>
            </a:r>
            <a:endParaRPr lang="en-GB" sz="1200" dirty="0"/>
          </a:p>
          <a:p>
            <a:pPr>
              <a:buNone/>
            </a:pPr>
            <a:r>
              <a:rPr lang="en-GB" sz="1200" dirty="0" smtClean="0"/>
              <a:t>	-</a:t>
            </a:r>
            <a:r>
              <a:rPr lang="en-GB" sz="1200" dirty="0"/>
              <a:t> </a:t>
            </a:r>
            <a:r>
              <a:rPr lang="en-GB" sz="1200" dirty="0" smtClean="0"/>
              <a:t>Disseminate </a:t>
            </a:r>
            <a:r>
              <a:rPr lang="en-GB" sz="1200" dirty="0"/>
              <a:t>information to the public </a:t>
            </a:r>
          </a:p>
          <a:p>
            <a:pPr>
              <a:buNone/>
            </a:pPr>
            <a:r>
              <a:rPr lang="en-GB" sz="1200" dirty="0"/>
              <a:t>	</a:t>
            </a:r>
            <a:r>
              <a:rPr lang="en-GB" sz="1200" dirty="0" smtClean="0"/>
              <a:t>- Damage </a:t>
            </a:r>
            <a:r>
              <a:rPr lang="en-GB" sz="1200" dirty="0"/>
              <a:t>limitation to overcome poor publicity </a:t>
            </a:r>
          </a:p>
          <a:p>
            <a:pPr>
              <a:buNone/>
            </a:pPr>
            <a:r>
              <a:rPr lang="en-GB" sz="1200" dirty="0" smtClean="0"/>
              <a:t>	- Forge </a:t>
            </a:r>
            <a:r>
              <a:rPr lang="en-GB" sz="1200" dirty="0"/>
              <a:t>stronger, lasting customer relationships. </a:t>
            </a:r>
            <a:br>
              <a:rPr lang="en-GB" sz="1200" dirty="0"/>
            </a:br>
            <a:endParaRPr lang="en-GB" sz="1200" dirty="0"/>
          </a:p>
          <a:p>
            <a:pPr>
              <a:buNone/>
            </a:pPr>
            <a:r>
              <a:rPr lang="en-GB" sz="1200" b="1" dirty="0"/>
              <a:t>The PR campaign </a:t>
            </a:r>
            <a:r>
              <a:rPr lang="en-GB" sz="1200" dirty="0"/>
              <a:t>will be co-ordinated with the advertising campaign to maximise exposure and coverage and include opportunities for BedfordBID to engage with community. Monthly media briefings </a:t>
            </a:r>
            <a:r>
              <a:rPr lang="en-GB" sz="1200" dirty="0" smtClean="0"/>
              <a:t>will be considered.</a:t>
            </a:r>
          </a:p>
          <a:p>
            <a:pPr>
              <a:buNone/>
            </a:pPr>
            <a:endParaRPr lang="en-GB" sz="1200" dirty="0"/>
          </a:p>
          <a:p>
            <a:pPr>
              <a:buNone/>
            </a:pPr>
            <a:r>
              <a:rPr lang="en-GB" sz="1200" b="1" dirty="0"/>
              <a:t>Sponsorship applications will be decided upon a given </a:t>
            </a:r>
            <a:r>
              <a:rPr lang="en-GB" sz="1200" b="1" dirty="0" smtClean="0"/>
              <a:t>criteria including</a:t>
            </a:r>
            <a:r>
              <a:rPr lang="en-GB" sz="1200" dirty="0" smtClean="0"/>
              <a:t>:- </a:t>
            </a:r>
            <a:r>
              <a:rPr lang="en-GB" sz="1200" dirty="0"/>
              <a:t/>
            </a:r>
            <a:br>
              <a:rPr lang="en-GB" sz="1200" dirty="0"/>
            </a:br>
            <a:r>
              <a:rPr lang="en-GB" sz="1200" dirty="0"/>
              <a:t>- benefits to </a:t>
            </a:r>
            <a:r>
              <a:rPr lang="en-GB" sz="1200" dirty="0" smtClean="0"/>
              <a:t>the </a:t>
            </a:r>
            <a:r>
              <a:rPr lang="en-GB" sz="1200" dirty="0"/>
              <a:t>BID zone businesses</a:t>
            </a:r>
            <a:br>
              <a:rPr lang="en-GB" sz="1200" dirty="0"/>
            </a:br>
            <a:r>
              <a:rPr lang="en-GB" sz="1200" dirty="0"/>
              <a:t>- agreement to provide an evaluation report detailing the benefits received</a:t>
            </a:r>
            <a:br>
              <a:rPr lang="en-GB" sz="1200" dirty="0"/>
            </a:br>
            <a:r>
              <a:rPr lang="en-GB" sz="1200" dirty="0"/>
              <a:t>- </a:t>
            </a:r>
            <a:r>
              <a:rPr lang="en-GB" sz="1200" dirty="0" smtClean="0"/>
              <a:t>Love Bedford brand </a:t>
            </a:r>
            <a:r>
              <a:rPr lang="en-GB" sz="1200" dirty="0"/>
              <a:t>exposure activity during the period of sponsorship, </a:t>
            </a:r>
            <a:br>
              <a:rPr lang="en-GB" sz="1200" dirty="0"/>
            </a:br>
            <a:r>
              <a:rPr lang="en-GB" sz="1200" dirty="0"/>
              <a:t>- </a:t>
            </a:r>
            <a:r>
              <a:rPr lang="en-GB" sz="1200" dirty="0" smtClean="0"/>
              <a:t>details </a:t>
            </a:r>
            <a:r>
              <a:rPr lang="en-GB" sz="1200" dirty="0"/>
              <a:t>of how the event will be measured in terms of media coverage or counting the attendance</a:t>
            </a:r>
            <a:br>
              <a:rPr lang="en-GB" sz="1200" dirty="0"/>
            </a:br>
            <a:r>
              <a:rPr lang="en-GB" sz="1200" dirty="0"/>
              <a:t>- data capture arrangements and opportunities for use by BedfordBID</a:t>
            </a:r>
            <a:br>
              <a:rPr lang="en-GB" sz="1200" dirty="0"/>
            </a:br>
            <a:r>
              <a:rPr lang="en-GB" sz="1200" dirty="0"/>
              <a:t>- Report on both positive and negative outcomes as a result of the sponsorship. </a:t>
            </a:r>
            <a:endParaRPr lang="en-GB" sz="1200" dirty="0" smtClean="0"/>
          </a:p>
        </p:txBody>
      </p:sp>
      <p:sp>
        <p:nvSpPr>
          <p:cNvPr id="3" name="Title 2"/>
          <p:cNvSpPr>
            <a:spLocks noGrp="1"/>
          </p:cNvSpPr>
          <p:nvPr>
            <p:ph type="title"/>
          </p:nvPr>
        </p:nvSpPr>
        <p:spPr/>
        <p:txBody>
          <a:bodyPr/>
          <a:lstStyle/>
          <a:p>
            <a:r>
              <a:rPr lang="en-GB" dirty="0"/>
              <a:t>BedfordBID breakfast 29th May 2019</a:t>
            </a:r>
            <a:br>
              <a:rPr lang="en-GB" dirty="0"/>
            </a:br>
            <a:r>
              <a:rPr lang="en-GB" b="1" dirty="0" smtClean="0"/>
              <a:t>BID4: Measurement &amp; Reporting </a:t>
            </a:r>
            <a:endParaRPr lang="en-GB" b="1" dirty="0"/>
          </a:p>
        </p:txBody>
      </p:sp>
    </p:spTree>
    <p:extLst>
      <p:ext uri="{BB962C8B-B14F-4D97-AF65-F5344CB8AC3E}">
        <p14:creationId xmlns:p14="http://schemas.microsoft.com/office/powerpoint/2010/main" val="3493866484"/>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640960" cy="5400600"/>
          </a:xfrm>
        </p:spPr>
        <p:txBody>
          <a:bodyPr>
            <a:noAutofit/>
          </a:bodyPr>
          <a:lstStyle/>
          <a:p>
            <a:pPr lvl="0">
              <a:buNone/>
            </a:pPr>
            <a:r>
              <a:rPr lang="en-GB" sz="1200" b="1" dirty="0"/>
              <a:t>Web site - unique visits, dedicated pages, most/least popular, data </a:t>
            </a:r>
            <a:r>
              <a:rPr lang="en-GB" sz="1200" b="1" dirty="0" smtClean="0"/>
              <a:t>capture, directory searches  </a:t>
            </a:r>
            <a:r>
              <a:rPr lang="en-GB" sz="1200" b="1" dirty="0"/>
              <a:t>and feedback</a:t>
            </a:r>
          </a:p>
          <a:p>
            <a:pPr lvl="0">
              <a:buNone/>
            </a:pPr>
            <a:r>
              <a:rPr lang="en-GB" sz="1200" b="1" dirty="0"/>
              <a:t>Expansion of </a:t>
            </a:r>
            <a:r>
              <a:rPr lang="en-GB" sz="1200" b="1" dirty="0" smtClean="0"/>
              <a:t>online marketing </a:t>
            </a:r>
            <a:r>
              <a:rPr lang="en-GB" sz="1200" b="1" dirty="0"/>
              <a:t>channels - CRM; data capture, industry </a:t>
            </a:r>
            <a:r>
              <a:rPr lang="en-GB" sz="1200" b="1" dirty="0" smtClean="0"/>
              <a:t>benchmarking returns</a:t>
            </a:r>
            <a:endParaRPr lang="en-GB" sz="1200" b="1" dirty="0"/>
          </a:p>
          <a:p>
            <a:pPr lvl="0">
              <a:buNone/>
            </a:pPr>
            <a:r>
              <a:rPr lang="en-GB" sz="1200" b="1" dirty="0"/>
              <a:t>Sale of Love Bedford gift </a:t>
            </a:r>
            <a:r>
              <a:rPr lang="en-GB" sz="1200" b="1" dirty="0" smtClean="0"/>
              <a:t>vouchers, </a:t>
            </a:r>
            <a:r>
              <a:rPr lang="en-GB" sz="1200" dirty="0" smtClean="0"/>
              <a:t>growth </a:t>
            </a:r>
            <a:r>
              <a:rPr lang="en-GB" sz="1200" dirty="0"/>
              <a:t>and redemption levels not to fall below 90% </a:t>
            </a:r>
            <a:br>
              <a:rPr lang="en-GB" sz="1200" dirty="0"/>
            </a:br>
            <a:endParaRPr lang="en-GB" sz="1200" dirty="0" smtClean="0"/>
          </a:p>
          <a:p>
            <a:pPr lvl="0">
              <a:buNone/>
            </a:pPr>
            <a:r>
              <a:rPr lang="en-GB" sz="1200" b="1" dirty="0"/>
              <a:t>Added Value, Customer experience</a:t>
            </a:r>
            <a:br>
              <a:rPr lang="en-GB" sz="1200" b="1" dirty="0"/>
            </a:br>
            <a:r>
              <a:rPr lang="en-GB" sz="1200" dirty="0"/>
              <a:t>Exit surveys and field research repeat, CTAG crime stats</a:t>
            </a:r>
          </a:p>
          <a:p>
            <a:pPr lvl="0">
              <a:buNone/>
            </a:pPr>
            <a:r>
              <a:rPr lang="en-GB" sz="1200" b="1" dirty="0"/>
              <a:t>Customer and business engagement</a:t>
            </a:r>
            <a:br>
              <a:rPr lang="en-GB" sz="1200" b="1" dirty="0"/>
            </a:br>
            <a:r>
              <a:rPr lang="en-GB" sz="1200" dirty="0"/>
              <a:t>Frequency and attendance at  meetings – retailer and district sectors, Steering Group </a:t>
            </a:r>
            <a:r>
              <a:rPr lang="en-GB" sz="1200" dirty="0" smtClean="0"/>
              <a:t>, </a:t>
            </a:r>
            <a:r>
              <a:rPr lang="en-GB" sz="1200" dirty="0"/>
              <a:t>Retail </a:t>
            </a:r>
            <a:r>
              <a:rPr lang="en-GB" sz="1200" dirty="0" smtClean="0"/>
              <a:t>RadioLink and BeBAC</a:t>
            </a:r>
            <a:r>
              <a:rPr lang="en-GB" sz="1200" dirty="0"/>
              <a:t/>
            </a:r>
            <a:br>
              <a:rPr lang="en-GB" sz="1200" dirty="0"/>
            </a:br>
            <a:r>
              <a:rPr lang="en-GB" sz="1200" dirty="0"/>
              <a:t>Number of businesses attending </a:t>
            </a:r>
            <a:r>
              <a:rPr lang="en-GB" sz="1200" dirty="0" smtClean="0"/>
              <a:t>B2B Breakfasts</a:t>
            </a:r>
            <a:r>
              <a:rPr lang="en-GB" sz="1200" dirty="0"/>
              <a:t/>
            </a:r>
            <a:br>
              <a:rPr lang="en-GB" sz="1200" dirty="0"/>
            </a:br>
            <a:r>
              <a:rPr lang="en-GB" sz="1200" dirty="0"/>
              <a:t>BedfordBID Champion’s  visits</a:t>
            </a:r>
            <a:br>
              <a:rPr lang="en-GB" sz="1200" dirty="0"/>
            </a:br>
            <a:r>
              <a:rPr lang="en-GB" sz="1200" dirty="0"/>
              <a:t>Business survey and response levels</a:t>
            </a:r>
          </a:p>
          <a:p>
            <a:pPr lvl="0">
              <a:buNone/>
            </a:pPr>
            <a:r>
              <a:rPr lang="en-GB" sz="1200" b="1" dirty="0"/>
              <a:t>Levy collection rate / Levy collection </a:t>
            </a:r>
            <a:r>
              <a:rPr lang="en-GB" sz="1200" b="1" dirty="0" smtClean="0"/>
              <a:t>charge / Overheads</a:t>
            </a:r>
            <a:r>
              <a:rPr lang="en-GB" sz="1200" b="1" dirty="0"/>
              <a:t/>
            </a:r>
            <a:br>
              <a:rPr lang="en-GB" sz="1200" b="1" dirty="0"/>
            </a:br>
            <a:r>
              <a:rPr lang="en-GB" sz="1200" dirty="0" smtClean="0"/>
              <a:t>Collection In </a:t>
            </a:r>
            <a:r>
              <a:rPr lang="en-GB" sz="1200" dirty="0"/>
              <a:t>line with budget, no less than 96%</a:t>
            </a:r>
            <a:br>
              <a:rPr lang="en-GB" sz="1200" dirty="0"/>
            </a:br>
            <a:r>
              <a:rPr lang="en-GB" sz="1200" dirty="0"/>
              <a:t>BritishBIDs </a:t>
            </a:r>
            <a:r>
              <a:rPr lang="en-GB" sz="1200" dirty="0" smtClean="0"/>
              <a:t>benchmarking;  Industry </a:t>
            </a:r>
            <a:r>
              <a:rPr lang="en-GB" sz="1200" dirty="0"/>
              <a:t>Criteria acceptable </a:t>
            </a:r>
            <a:r>
              <a:rPr lang="en-GB" sz="1200" dirty="0" smtClean="0"/>
              <a:t>levels . </a:t>
            </a:r>
            <a:endParaRPr lang="en-GB" sz="1200" dirty="0"/>
          </a:p>
          <a:p>
            <a:pPr lvl="0">
              <a:buNone/>
            </a:pPr>
            <a:r>
              <a:rPr lang="en-GB" sz="1200" b="1" dirty="0" smtClean="0"/>
              <a:t>Additional </a:t>
            </a:r>
            <a:r>
              <a:rPr lang="en-GB" sz="1200" b="1" dirty="0"/>
              <a:t>income </a:t>
            </a:r>
            <a:br>
              <a:rPr lang="en-GB" sz="1200" b="1" dirty="0"/>
            </a:br>
            <a:r>
              <a:rPr lang="en-GB" sz="1200" dirty="0"/>
              <a:t>As budgeted for sponsorship, Affiliate Membership </a:t>
            </a:r>
          </a:p>
          <a:p>
            <a:pPr lvl="0">
              <a:buNone/>
            </a:pPr>
            <a:r>
              <a:rPr lang="en-GB" sz="1200" b="1" dirty="0" smtClean="0"/>
              <a:t>Staff </a:t>
            </a:r>
            <a:r>
              <a:rPr lang="en-GB" sz="1200" b="1" dirty="0"/>
              <a:t>retention and sickness levels</a:t>
            </a:r>
            <a:br>
              <a:rPr lang="en-GB" sz="1200" b="1" dirty="0"/>
            </a:br>
            <a:r>
              <a:rPr lang="en-GB" sz="1200" dirty="0"/>
              <a:t>Turnover rates and industry standards, average 4.5 days a year</a:t>
            </a:r>
          </a:p>
          <a:p>
            <a:pPr lvl="0">
              <a:buNone/>
            </a:pPr>
            <a:r>
              <a:rPr lang="en-GB" sz="1200" b="1" dirty="0"/>
              <a:t>Board members attendance rates</a:t>
            </a:r>
          </a:p>
          <a:p>
            <a:pPr lvl="0">
              <a:buNone/>
            </a:pPr>
            <a:r>
              <a:rPr lang="en-GB" sz="1200" b="1" dirty="0"/>
              <a:t>Operating costs &amp; % on training</a:t>
            </a:r>
          </a:p>
          <a:p>
            <a:pPr lvl="0">
              <a:buNone/>
            </a:pPr>
            <a:r>
              <a:rPr lang="en-GB" sz="1200" b="1" dirty="0" smtClean="0"/>
              <a:t>ON </a:t>
            </a:r>
            <a:r>
              <a:rPr lang="en-GB" sz="1200" b="1" dirty="0"/>
              <a:t>SITE INTELLIGENCE </a:t>
            </a:r>
          </a:p>
          <a:p>
            <a:pPr lvl="0">
              <a:buNone/>
            </a:pPr>
            <a:r>
              <a:rPr lang="en-GB" sz="1200" dirty="0" smtClean="0"/>
              <a:t>Continue </a:t>
            </a:r>
            <a:r>
              <a:rPr lang="en-GB" sz="1200" dirty="0"/>
              <a:t>to measure footfall but further develop our partnerships with the Harpur and Howard Centres to ensure we have a full understanding of how the town is performing. We will also </a:t>
            </a:r>
            <a:r>
              <a:rPr lang="en-GB" sz="1200" dirty="0" smtClean="0"/>
              <a:t>continue with exit </a:t>
            </a:r>
            <a:r>
              <a:rPr lang="en-GB" sz="1200" dirty="0"/>
              <a:t>surveys as well as a follow up to the field research undertaken in 2012</a:t>
            </a:r>
            <a:r>
              <a:rPr lang="en-GB" sz="1200" dirty="0" smtClean="0"/>
              <a:t>.</a:t>
            </a:r>
            <a:endParaRPr lang="en-GB" sz="1200" dirty="0"/>
          </a:p>
        </p:txBody>
      </p:sp>
      <p:sp>
        <p:nvSpPr>
          <p:cNvPr id="3" name="Title 2"/>
          <p:cNvSpPr>
            <a:spLocks noGrp="1"/>
          </p:cNvSpPr>
          <p:nvPr>
            <p:ph type="title"/>
          </p:nvPr>
        </p:nvSpPr>
        <p:spPr/>
        <p:txBody>
          <a:bodyPr/>
          <a:lstStyle/>
          <a:p>
            <a:r>
              <a:rPr lang="en-GB" dirty="0"/>
              <a:t>BedfordBID breakfast 29th May 2019</a:t>
            </a:r>
            <a:br>
              <a:rPr lang="en-GB" dirty="0"/>
            </a:br>
            <a:r>
              <a:rPr lang="en-GB" b="1" dirty="0" smtClean="0"/>
              <a:t>BID4: Measurement &amp; Reporting </a:t>
            </a:r>
            <a:endParaRPr lang="en-GB" b="1" dirty="0"/>
          </a:p>
        </p:txBody>
      </p:sp>
    </p:spTree>
    <p:extLst>
      <p:ext uri="{BB962C8B-B14F-4D97-AF65-F5344CB8AC3E}">
        <p14:creationId xmlns:p14="http://schemas.microsoft.com/office/powerpoint/2010/main" val="162855500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lvl="0">
              <a:buNone/>
            </a:pPr>
            <a:r>
              <a:rPr lang="en-GB" sz="5400" b="1" dirty="0">
                <a:solidFill>
                  <a:prstClr val="black"/>
                </a:solidFill>
              </a:rPr>
              <a:t>Public responses to </a:t>
            </a:r>
            <a:r>
              <a:rPr lang="en-GB" sz="5400" b="1" dirty="0" smtClean="0">
                <a:solidFill>
                  <a:prstClr val="black"/>
                </a:solidFill>
              </a:rPr>
              <a:t> What </a:t>
            </a:r>
            <a:r>
              <a:rPr lang="en-GB" sz="5400" b="1" dirty="0">
                <a:solidFill>
                  <a:prstClr val="black"/>
                </a:solidFill>
              </a:rPr>
              <a:t>do you believe are the most important aspects of an attractive town centre and why</a:t>
            </a:r>
            <a:r>
              <a:rPr lang="en-GB" sz="5400" b="1" dirty="0" smtClean="0">
                <a:solidFill>
                  <a:prstClr val="black"/>
                </a:solidFill>
              </a:rPr>
              <a:t>?  Conveniently summarised </a:t>
            </a:r>
            <a:r>
              <a:rPr lang="en-GB" sz="5400" b="1" dirty="0">
                <a:solidFill>
                  <a:prstClr val="black"/>
                </a:solidFill>
              </a:rPr>
              <a:t>with the mnemonic CUSTOM</a:t>
            </a:r>
            <a:r>
              <a:rPr lang="en-GB" sz="5400" b="1" dirty="0" smtClean="0">
                <a:solidFill>
                  <a:prstClr val="black"/>
                </a:solidFill>
              </a:rPr>
              <a:t>.</a:t>
            </a:r>
          </a:p>
          <a:p>
            <a:pPr lvl="0">
              <a:buNone/>
            </a:pPr>
            <a:endParaRPr lang="en-GB" sz="5400" b="1" dirty="0">
              <a:solidFill>
                <a:prstClr val="black"/>
              </a:solidFill>
            </a:endParaRPr>
          </a:p>
          <a:p>
            <a:pPr marL="857250" indent="-857250">
              <a:buFont typeface="Wingdings" panose="05000000000000000000" pitchFamily="2" charset="2"/>
              <a:buChar char="ü"/>
            </a:pPr>
            <a:r>
              <a:rPr lang="en-GB" sz="6200" i="1" dirty="0" smtClean="0">
                <a:solidFill>
                  <a:srgbClr val="FF0000"/>
                </a:solidFill>
              </a:rPr>
              <a:t>C</a:t>
            </a:r>
            <a:r>
              <a:rPr lang="en-GB" sz="5400" i="1" dirty="0" smtClean="0">
                <a:solidFill>
                  <a:prstClr val="black"/>
                </a:solidFill>
              </a:rPr>
              <a:t>lean </a:t>
            </a:r>
            <a:r>
              <a:rPr lang="en-GB" sz="5400" i="1" dirty="0">
                <a:solidFill>
                  <a:prstClr val="black"/>
                </a:solidFill>
              </a:rPr>
              <a:t>- streets with no litter, spilled food or dirty pavements. Effective punishment / fines for those who litter. Showing pride in our town.</a:t>
            </a:r>
          </a:p>
          <a:p>
            <a:pPr marL="857250" indent="-857250">
              <a:buFont typeface="Wingdings" panose="05000000000000000000" pitchFamily="2" charset="2"/>
              <a:buChar char="ü"/>
            </a:pPr>
            <a:r>
              <a:rPr lang="en-GB" sz="6200" i="1" dirty="0" smtClean="0">
                <a:solidFill>
                  <a:srgbClr val="FF0000"/>
                </a:solidFill>
              </a:rPr>
              <a:t>U</a:t>
            </a:r>
            <a:r>
              <a:rPr lang="en-GB" sz="5400" i="1" dirty="0" smtClean="0">
                <a:solidFill>
                  <a:prstClr val="black"/>
                </a:solidFill>
              </a:rPr>
              <a:t>p-to-date </a:t>
            </a:r>
            <a:r>
              <a:rPr lang="en-GB" sz="5400" i="1" dirty="0">
                <a:solidFill>
                  <a:prstClr val="black"/>
                </a:solidFill>
              </a:rPr>
              <a:t>- a sponsored screen </a:t>
            </a:r>
            <a:r>
              <a:rPr lang="en-GB" sz="5400" i="1" dirty="0" smtClean="0">
                <a:solidFill>
                  <a:prstClr val="black"/>
                </a:solidFill>
              </a:rPr>
              <a:t>which </a:t>
            </a:r>
            <a:r>
              <a:rPr lang="en-GB" sz="5400" i="1" dirty="0">
                <a:solidFill>
                  <a:prstClr val="black"/>
                </a:solidFill>
              </a:rPr>
              <a:t>local retailers can post ‘deal of the day’, special offers and other incentives.  Helping shoppers find great deals and informing them of current news from </a:t>
            </a:r>
            <a:r>
              <a:rPr lang="en-GB" sz="5400" i="1" dirty="0" smtClean="0">
                <a:solidFill>
                  <a:prstClr val="black"/>
                </a:solidFill>
              </a:rPr>
              <a:t>retailers and forthcoming events.</a:t>
            </a:r>
            <a:endParaRPr lang="en-GB" sz="5400" i="1" dirty="0">
              <a:solidFill>
                <a:prstClr val="black"/>
              </a:solidFill>
            </a:endParaRPr>
          </a:p>
          <a:p>
            <a:pPr marL="857250" indent="-857250">
              <a:buFont typeface="Wingdings" panose="05000000000000000000" pitchFamily="2" charset="2"/>
              <a:buChar char="ü"/>
            </a:pPr>
            <a:r>
              <a:rPr lang="en-GB" sz="6200" i="1" dirty="0" smtClean="0">
                <a:solidFill>
                  <a:srgbClr val="FF0000"/>
                </a:solidFill>
              </a:rPr>
              <a:t>S</a:t>
            </a:r>
            <a:r>
              <a:rPr lang="en-GB" sz="5400" i="1" dirty="0" smtClean="0">
                <a:solidFill>
                  <a:prstClr val="black"/>
                </a:solidFill>
              </a:rPr>
              <a:t>afe </a:t>
            </a:r>
            <a:r>
              <a:rPr lang="en-GB" sz="5400" i="1" dirty="0">
                <a:solidFill>
                  <a:prstClr val="black"/>
                </a:solidFill>
              </a:rPr>
              <a:t>/ Secure - zero tolerance on antisocial behaviour, with visible security personnel.  Helping visitors feel relaxed and reassured.</a:t>
            </a:r>
          </a:p>
          <a:p>
            <a:pPr marL="857250" indent="-857250">
              <a:buFont typeface="Wingdings" panose="05000000000000000000" pitchFamily="2" charset="2"/>
              <a:buChar char="ü"/>
            </a:pPr>
            <a:r>
              <a:rPr lang="en-GB" sz="6200" i="1" dirty="0" smtClean="0">
                <a:solidFill>
                  <a:srgbClr val="FF0000"/>
                </a:solidFill>
              </a:rPr>
              <a:t>T</a:t>
            </a:r>
            <a:r>
              <a:rPr lang="en-GB" sz="5400" i="1" dirty="0" smtClean="0">
                <a:solidFill>
                  <a:prstClr val="black"/>
                </a:solidFill>
              </a:rPr>
              <a:t>hriving </a:t>
            </a:r>
            <a:r>
              <a:rPr lang="en-GB" sz="5400" i="1" dirty="0">
                <a:solidFill>
                  <a:prstClr val="black"/>
                </a:solidFill>
              </a:rPr>
              <a:t>- real opportunities for small or start-up businesses in empty retail spaces at reduced rent to help them establish. Showing our town as a positive place to set up and run a business.</a:t>
            </a:r>
          </a:p>
          <a:p>
            <a:pPr marL="857250" indent="-857250"/>
            <a:r>
              <a:rPr lang="en-GB" sz="6200" i="1" dirty="0" smtClean="0">
                <a:solidFill>
                  <a:srgbClr val="FF0000"/>
                </a:solidFill>
              </a:rPr>
              <a:t>O</a:t>
            </a:r>
            <a:r>
              <a:rPr lang="en-GB" sz="5400" i="1" dirty="0" smtClean="0">
                <a:solidFill>
                  <a:prstClr val="black"/>
                </a:solidFill>
              </a:rPr>
              <a:t>pen </a:t>
            </a:r>
            <a:r>
              <a:rPr lang="en-GB" sz="5400" i="1" dirty="0">
                <a:solidFill>
                  <a:prstClr val="black"/>
                </a:solidFill>
              </a:rPr>
              <a:t>/ accessible - considerate to all abilities to access without problems.  Showing that our town is a welcoming environment and helping those less able to get around.</a:t>
            </a:r>
          </a:p>
          <a:p>
            <a:pPr marL="857250" indent="-857250">
              <a:buFont typeface="Wingdings" panose="05000000000000000000" pitchFamily="2" charset="2"/>
              <a:buChar char="ü"/>
            </a:pPr>
            <a:r>
              <a:rPr lang="en-GB" sz="6200" i="1" dirty="0" smtClean="0">
                <a:solidFill>
                  <a:srgbClr val="FF0000"/>
                </a:solidFill>
              </a:rPr>
              <a:t>M</a:t>
            </a:r>
            <a:r>
              <a:rPr lang="en-GB" sz="5400" i="1" dirty="0" smtClean="0">
                <a:solidFill>
                  <a:prstClr val="black"/>
                </a:solidFill>
              </a:rPr>
              <a:t>aintained </a:t>
            </a:r>
            <a:r>
              <a:rPr lang="en-GB" sz="5400" i="1" dirty="0">
                <a:solidFill>
                  <a:prstClr val="black"/>
                </a:solidFill>
              </a:rPr>
              <a:t>- fast identification and marking for repair of damaged or uneven paving and street furniture.  Well-tended garden areas.  Gives a positive outlook for our town.  It shows we care.</a:t>
            </a:r>
          </a:p>
          <a:p>
            <a:pPr lvl="0">
              <a:buNone/>
            </a:pPr>
            <a:r>
              <a:rPr lang="en-GB" sz="5400" b="1" dirty="0">
                <a:solidFill>
                  <a:prstClr val="black"/>
                </a:solidFill>
              </a:rPr>
              <a:t>…plus </a:t>
            </a:r>
            <a:r>
              <a:rPr lang="en-GB" sz="5400" b="1" dirty="0" smtClean="0">
                <a:solidFill>
                  <a:prstClr val="black"/>
                </a:solidFill>
              </a:rPr>
              <a:t>… A </a:t>
            </a:r>
            <a:r>
              <a:rPr lang="en-GB" sz="5400" b="1" dirty="0">
                <a:solidFill>
                  <a:prstClr val="black"/>
                </a:solidFill>
              </a:rPr>
              <a:t>bus </a:t>
            </a:r>
            <a:r>
              <a:rPr lang="en-GB" sz="5400" b="1" dirty="0" smtClean="0">
                <a:solidFill>
                  <a:prstClr val="black"/>
                </a:solidFill>
              </a:rPr>
              <a:t>to </a:t>
            </a:r>
            <a:r>
              <a:rPr lang="en-GB" sz="5400" b="1" dirty="0">
                <a:solidFill>
                  <a:prstClr val="black"/>
                </a:solidFill>
              </a:rPr>
              <a:t>get into town on a Sunday please …</a:t>
            </a:r>
          </a:p>
          <a:p>
            <a:pPr lvl="0">
              <a:buNone/>
            </a:pPr>
            <a:endParaRPr lang="en-GB" sz="5400" b="1" dirty="0">
              <a:solidFill>
                <a:prstClr val="black"/>
              </a:solidFill>
            </a:endParaRPr>
          </a:p>
          <a:p>
            <a:pPr lvl="0">
              <a:buNone/>
            </a:pPr>
            <a:endParaRPr lang="en-GB" sz="5400" b="1" dirty="0" smtClean="0">
              <a:solidFill>
                <a:prstClr val="black"/>
              </a:solidFill>
            </a:endParaRP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Have your say; General Public</a:t>
            </a:r>
            <a:endParaRPr lang="en-GB" b="1"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82" y="1729713"/>
            <a:ext cx="59960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877272"/>
            <a:ext cx="977183" cy="70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58114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5184576"/>
          </a:xfrm>
        </p:spPr>
        <p:txBody>
          <a:bodyPr>
            <a:normAutofit fontScale="40000" lnSpcReduction="20000"/>
          </a:bodyPr>
          <a:lstStyle/>
          <a:p>
            <a:pPr>
              <a:buNone/>
            </a:pPr>
            <a:endParaRPr lang="en-GB" sz="1800" dirty="0"/>
          </a:p>
          <a:p>
            <a:pPr>
              <a:buNone/>
            </a:pPr>
            <a:r>
              <a:rPr lang="en-GB" sz="2600" dirty="0"/>
              <a:t>				</a:t>
            </a:r>
            <a:endParaRPr lang="en-GB" sz="2600" dirty="0" smtClean="0"/>
          </a:p>
          <a:p>
            <a:pPr>
              <a:buNone/>
            </a:pPr>
            <a:endParaRPr lang="en-GB" sz="2600" b="1" dirty="0"/>
          </a:p>
          <a:p>
            <a:pPr>
              <a:buNone/>
            </a:pPr>
            <a:r>
              <a:rPr lang="en-GB" sz="2600" b="1" dirty="0" smtClean="0"/>
              <a:t>					</a:t>
            </a:r>
            <a:r>
              <a:rPr lang="en-GB" sz="6700" b="1" dirty="0" smtClean="0"/>
              <a:t>BedfordBID update </a:t>
            </a:r>
          </a:p>
          <a:p>
            <a:pPr>
              <a:buNone/>
            </a:pPr>
            <a:r>
              <a:rPr lang="en-GB" sz="2600" b="1" dirty="0"/>
              <a:t>	</a:t>
            </a:r>
            <a:r>
              <a:rPr lang="en-GB" sz="2600" b="1" dirty="0" smtClean="0"/>
              <a:t>				</a:t>
            </a:r>
            <a:r>
              <a:rPr lang="en-GB" sz="5100" b="1" dirty="0" smtClean="0"/>
              <a:t>Samantha Laycock, Chair</a:t>
            </a:r>
          </a:p>
          <a:p>
            <a:pPr>
              <a:buNone/>
            </a:pPr>
            <a:endParaRPr lang="en-GB" sz="2600" b="1" dirty="0"/>
          </a:p>
          <a:p>
            <a:pPr>
              <a:buNone/>
            </a:pPr>
            <a:endParaRPr lang="en-GB" sz="2600" b="1" dirty="0" smtClean="0"/>
          </a:p>
          <a:p>
            <a:pPr>
              <a:buNone/>
            </a:pPr>
            <a:endParaRPr lang="en-GB" sz="3800" b="1" dirty="0" smtClean="0"/>
          </a:p>
          <a:p>
            <a:pPr>
              <a:buNone/>
            </a:pPr>
            <a:endParaRPr lang="en-GB" sz="3800" b="1" dirty="0" smtClean="0"/>
          </a:p>
          <a:p>
            <a:pPr>
              <a:buNone/>
            </a:pPr>
            <a:r>
              <a:rPr lang="en-GB" sz="6800" b="1" dirty="0" smtClean="0"/>
              <a:t>Transporting </a:t>
            </a:r>
            <a:r>
              <a:rPr lang="en-GB" sz="6800" b="1" dirty="0"/>
              <a:t>Bedford </a:t>
            </a:r>
            <a:r>
              <a:rPr lang="en-GB" sz="6800" b="1" dirty="0" smtClean="0"/>
              <a:t>2020</a:t>
            </a:r>
          </a:p>
          <a:p>
            <a:pPr>
              <a:buNone/>
            </a:pPr>
            <a:r>
              <a:rPr lang="en-GB" sz="6800" b="1" dirty="0" smtClean="0"/>
              <a:t>Bedford </a:t>
            </a:r>
            <a:r>
              <a:rPr lang="en-GB" sz="6800" b="1" dirty="0"/>
              <a:t>High </a:t>
            </a:r>
            <a:r>
              <a:rPr lang="en-GB" sz="6800" b="1" dirty="0" smtClean="0"/>
              <a:t>Street update</a:t>
            </a:r>
            <a:endParaRPr lang="en-GB" sz="6800" b="1" dirty="0"/>
          </a:p>
          <a:p>
            <a:pPr>
              <a:buNone/>
            </a:pPr>
            <a:r>
              <a:rPr lang="en-GB" sz="5100" b="1" dirty="0" smtClean="0"/>
              <a:t>Brian </a:t>
            </a:r>
            <a:r>
              <a:rPr lang="en-GB" sz="5100" b="1" dirty="0"/>
              <a:t>Hayward, Project Manager, Bedford Town Centre Transport Strategy </a:t>
            </a:r>
            <a:endParaRPr lang="en-GB" sz="5100" b="1" dirty="0" smtClean="0"/>
          </a:p>
          <a:p>
            <a:pPr>
              <a:buNone/>
            </a:pPr>
            <a:endParaRPr lang="en-GB" sz="5100" b="1" dirty="0" smtClean="0"/>
          </a:p>
          <a:p>
            <a:pPr>
              <a:buNone/>
            </a:pPr>
            <a:endParaRPr lang="en-GB" sz="2600" b="1" dirty="0" smtClean="0"/>
          </a:p>
          <a:p>
            <a:pPr>
              <a:buNone/>
            </a:pPr>
            <a:r>
              <a:rPr lang="en-GB" sz="6800" b="1" dirty="0" smtClean="0"/>
              <a:t>Social Media Masterclass </a:t>
            </a:r>
          </a:p>
          <a:p>
            <a:pPr>
              <a:buNone/>
            </a:pPr>
            <a:r>
              <a:rPr lang="en-GB" sz="6000" b="1" dirty="0"/>
              <a:t>H</a:t>
            </a:r>
            <a:r>
              <a:rPr lang="en-GB" sz="6000" b="1" dirty="0" smtClean="0"/>
              <a:t>ow Love Bedford can help your business  </a:t>
            </a:r>
          </a:p>
          <a:p>
            <a:pPr>
              <a:buNone/>
            </a:pPr>
            <a:r>
              <a:rPr lang="en-GB" sz="5100" b="1" dirty="0" smtClean="0"/>
              <a:t>Ross Testa, Director </a:t>
            </a:r>
          </a:p>
          <a:p>
            <a:pPr>
              <a:buNone/>
            </a:pPr>
            <a:r>
              <a:rPr lang="en-GB" sz="2600" b="1" dirty="0"/>
              <a:t>					           </a:t>
            </a:r>
            <a:r>
              <a:rPr lang="en-GB" sz="2600" b="1" dirty="0" smtClean="0"/>
              <a:t>	</a:t>
            </a:r>
          </a:p>
          <a:p>
            <a:pPr>
              <a:buNone/>
            </a:pPr>
            <a:endParaRPr lang="en-GB" sz="2600" b="1" dirty="0"/>
          </a:p>
          <a:p>
            <a:pPr>
              <a:buNone/>
            </a:pPr>
            <a:endParaRPr lang="en-GB" sz="2600" b="1" dirty="0"/>
          </a:p>
          <a:p>
            <a:pPr>
              <a:buNone/>
            </a:pPr>
            <a:endParaRPr lang="en-GB" sz="2600" b="1" dirty="0"/>
          </a:p>
          <a:p>
            <a:pPr>
              <a:buNone/>
            </a:pPr>
            <a:endParaRPr lang="en-GB" sz="2600" b="1" dirty="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2019</a:t>
            </a:r>
            <a:r>
              <a:rPr lang="en-GB" dirty="0"/>
              <a:t/>
            </a:r>
            <a:br>
              <a:rPr lang="en-GB" dirty="0"/>
            </a:br>
            <a:r>
              <a:rPr lang="en-GB" b="1" dirty="0"/>
              <a:t>WELCOME – Guest speakers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924944"/>
            <a:ext cx="3382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763" y="4509120"/>
            <a:ext cx="27717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12776"/>
            <a:ext cx="3891550" cy="140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30952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buNone/>
            </a:pPr>
            <a:r>
              <a:rPr lang="en-GB" sz="5400" b="1" dirty="0" smtClean="0">
                <a:solidFill>
                  <a:prstClr val="black"/>
                </a:solidFill>
              </a:rPr>
              <a:t>		Student </a:t>
            </a:r>
            <a:r>
              <a:rPr lang="en-GB" sz="5400" b="1" dirty="0">
                <a:solidFill>
                  <a:prstClr val="black"/>
                </a:solidFill>
              </a:rPr>
              <a:t>survey </a:t>
            </a:r>
            <a:r>
              <a:rPr lang="en-GB" sz="5400" b="1" dirty="0" smtClean="0">
                <a:solidFill>
                  <a:prstClr val="black"/>
                </a:solidFill>
              </a:rPr>
              <a:t>2017</a:t>
            </a:r>
          </a:p>
          <a:p>
            <a:pPr lvl="0">
              <a:buNone/>
            </a:pPr>
            <a:endParaRPr lang="en-GB" sz="5400" b="1" dirty="0" smtClean="0">
              <a:solidFill>
                <a:prstClr val="black"/>
              </a:solidFill>
            </a:endParaRPr>
          </a:p>
          <a:p>
            <a:pPr lvl="0">
              <a:buNone/>
            </a:pPr>
            <a:endParaRPr lang="en-GB" sz="5400" b="1" dirty="0">
              <a:solidFill>
                <a:prstClr val="black"/>
              </a:solidFill>
            </a:endParaRPr>
          </a:p>
          <a:p>
            <a:pPr lvl="0">
              <a:buNone/>
            </a:pPr>
            <a:r>
              <a:rPr lang="en-GB" sz="5400" b="1" dirty="0">
                <a:solidFill>
                  <a:prstClr val="black"/>
                </a:solidFill>
              </a:rPr>
              <a:t>1.	Different/more shops </a:t>
            </a:r>
          </a:p>
          <a:p>
            <a:pPr lvl="0">
              <a:buNone/>
            </a:pPr>
            <a:r>
              <a:rPr lang="en-GB" sz="5400" b="1" dirty="0">
                <a:solidFill>
                  <a:prstClr val="black"/>
                </a:solidFill>
              </a:rPr>
              <a:t>2.	Better (public) transport/travel</a:t>
            </a:r>
          </a:p>
          <a:p>
            <a:pPr lvl="0">
              <a:buNone/>
            </a:pPr>
            <a:r>
              <a:rPr lang="en-GB" sz="5400" b="1" dirty="0">
                <a:solidFill>
                  <a:prstClr val="black"/>
                </a:solidFill>
              </a:rPr>
              <a:t>3.	More attractions/leisure</a:t>
            </a:r>
          </a:p>
          <a:p>
            <a:pPr lvl="0">
              <a:buNone/>
            </a:pPr>
            <a:r>
              <a:rPr lang="en-GB" sz="5400" b="1" dirty="0">
                <a:solidFill>
                  <a:prstClr val="black"/>
                </a:solidFill>
              </a:rPr>
              <a:t>4.	Different/more restaurants </a:t>
            </a:r>
          </a:p>
          <a:p>
            <a:pPr lvl="0">
              <a:buNone/>
            </a:pPr>
            <a:r>
              <a:rPr lang="en-GB" sz="5400" b="1" dirty="0">
                <a:solidFill>
                  <a:prstClr val="black"/>
                </a:solidFill>
              </a:rPr>
              <a:t>5.	More events/entertainment </a:t>
            </a:r>
          </a:p>
          <a:p>
            <a:pPr lvl="0">
              <a:buNone/>
            </a:pPr>
            <a:r>
              <a:rPr lang="en-GB" sz="5400" b="1" dirty="0">
                <a:solidFill>
                  <a:prstClr val="black"/>
                </a:solidFill>
              </a:rPr>
              <a:t>6.	More designer shops </a:t>
            </a:r>
          </a:p>
          <a:p>
            <a:pPr lvl="0">
              <a:buNone/>
            </a:pPr>
            <a:r>
              <a:rPr lang="en-GB" sz="5400" b="1" dirty="0">
                <a:solidFill>
                  <a:prstClr val="black"/>
                </a:solidFill>
              </a:rPr>
              <a:t>7.	Different/more leisure shops  </a:t>
            </a:r>
          </a:p>
          <a:p>
            <a:pPr lvl="0">
              <a:buNone/>
            </a:pPr>
            <a:r>
              <a:rPr lang="en-GB" sz="5400" b="1" dirty="0">
                <a:solidFill>
                  <a:prstClr val="black"/>
                </a:solidFill>
              </a:rPr>
              <a:t>8.	Different/more shoe shops  </a:t>
            </a:r>
          </a:p>
          <a:p>
            <a:pPr lvl="0">
              <a:buNone/>
            </a:pPr>
            <a:r>
              <a:rPr lang="en-GB" sz="5400" b="1" dirty="0">
                <a:solidFill>
                  <a:prstClr val="black"/>
                </a:solidFill>
              </a:rPr>
              <a:t>9.	Different/more health/beauty </a:t>
            </a:r>
          </a:p>
          <a:p>
            <a:pPr lvl="0">
              <a:buNone/>
            </a:pPr>
            <a:r>
              <a:rPr lang="en-GB" sz="5400" b="1" dirty="0">
                <a:solidFill>
                  <a:prstClr val="black"/>
                </a:solidFill>
              </a:rPr>
              <a:t>10.	Better </a:t>
            </a:r>
            <a:r>
              <a:rPr lang="en-GB" sz="5400" b="1" dirty="0" smtClean="0">
                <a:solidFill>
                  <a:prstClr val="black"/>
                </a:solidFill>
              </a:rPr>
              <a:t>Market and New </a:t>
            </a:r>
            <a:r>
              <a:rPr lang="en-GB" sz="5400" b="1" dirty="0">
                <a:solidFill>
                  <a:prstClr val="black"/>
                </a:solidFill>
              </a:rPr>
              <a:t>format, flagship stores </a:t>
            </a:r>
          </a:p>
          <a:p>
            <a:pPr lvl="0">
              <a:buNone/>
            </a:pPr>
            <a:endParaRPr lang="en-GB" sz="5400" b="1" dirty="0" smtClean="0">
              <a:solidFill>
                <a:prstClr val="black"/>
              </a:solidFill>
            </a:endParaRP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Have your say; ‘YOOF’</a:t>
            </a:r>
            <a:endParaRPr lang="en-GB" b="1"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58" y="1196752"/>
            <a:ext cx="15906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778" y="4884041"/>
            <a:ext cx="156051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4"/>
          <p:cNvSpPr txBox="1"/>
          <p:nvPr/>
        </p:nvSpPr>
        <p:spPr>
          <a:xfrm>
            <a:off x="5580112" y="1258191"/>
            <a:ext cx="3171825" cy="3625850"/>
          </a:xfrm>
          <a:prstGeom prst="rect">
            <a:avLst/>
          </a:prstGeom>
          <a:noFill/>
        </p:spPr>
        <p:txBody>
          <a:bodyPr wrap="square" rtlCol="0">
            <a:spAutoFit/>
          </a:bodyPr>
          <a:lstStyle/>
          <a:p>
            <a:pPr>
              <a:spcAft>
                <a:spcPts val="0"/>
              </a:spcAft>
            </a:pPr>
            <a:r>
              <a:rPr lang="en-GB" sz="1200" kern="1200" dirty="0">
                <a:solidFill>
                  <a:srgbClr val="000000"/>
                </a:solidFill>
                <a:effectLst/>
                <a:latin typeface="Calibri"/>
                <a:ea typeface="+mn-ea"/>
                <a:cs typeface="+mn-cs"/>
              </a:rPr>
              <a:t>1 ‐ More shops for younger people, H&amp;M, workwear shops, Zara, Hollister</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2 ‐ More frequent (</a:t>
            </a:r>
            <a:r>
              <a:rPr lang="en-GB" sz="1200" kern="1200" dirty="0" err="1">
                <a:solidFill>
                  <a:srgbClr val="000000"/>
                </a:solidFill>
                <a:effectLst/>
                <a:latin typeface="Calibri"/>
                <a:ea typeface="+mn-ea"/>
                <a:cs typeface="+mn-cs"/>
              </a:rPr>
              <a:t>inc</a:t>
            </a:r>
            <a:r>
              <a:rPr lang="en-GB" sz="1200" kern="1200" dirty="0">
                <a:solidFill>
                  <a:srgbClr val="000000"/>
                </a:solidFill>
                <a:effectLst/>
                <a:latin typeface="Calibri"/>
                <a:ea typeface="+mn-ea"/>
                <a:cs typeface="+mn-cs"/>
              </a:rPr>
              <a:t> later), lower fares (student discount) , improved congestion</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 cleaner buses, improved bus system/journey, better transport links (more areas)</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3 ‐ Arcade, bowling, football/basketball pitch, skate park, youth club, gym, cinema</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BMX Track, more for young people to socialise, pool hall, cinema Disney Store </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4 ‐ Five Guys, </a:t>
            </a:r>
            <a:r>
              <a:rPr lang="en-GB" sz="1200" kern="1200" dirty="0" err="1">
                <a:solidFill>
                  <a:srgbClr val="000000"/>
                </a:solidFill>
                <a:effectLst/>
                <a:latin typeface="Calibri"/>
                <a:ea typeface="+mn-ea"/>
                <a:cs typeface="+mn-cs"/>
              </a:rPr>
              <a:t>Pret</a:t>
            </a:r>
            <a:r>
              <a:rPr lang="en-GB" sz="1200" kern="1200" dirty="0">
                <a:solidFill>
                  <a:srgbClr val="000000"/>
                </a:solidFill>
                <a:effectLst/>
                <a:latin typeface="Calibri"/>
                <a:ea typeface="+mn-ea"/>
                <a:cs typeface="+mn-cs"/>
              </a:rPr>
              <a:t>, Starbucks</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5 ‐ Art Exhibits, more fairs, music, community events</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6 ‐ Gucci</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7 ‐ Comics, skates, health, pets, gaming/tech shops, sports shops</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8 ‐ Nike, Footlocker</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9 ‐ Lush, Mac</a:t>
            </a:r>
            <a:endParaRPr lang="en-GB" sz="1200" dirty="0">
              <a:effectLst/>
              <a:latin typeface="Times New Roman"/>
              <a:ea typeface="Times New Roman"/>
            </a:endParaRPr>
          </a:p>
          <a:p>
            <a:pPr>
              <a:spcAft>
                <a:spcPts val="0"/>
              </a:spcAft>
            </a:pPr>
            <a:r>
              <a:rPr lang="en-GB" sz="1200" kern="1200" dirty="0">
                <a:solidFill>
                  <a:srgbClr val="000000"/>
                </a:solidFill>
                <a:effectLst/>
                <a:latin typeface="Calibri"/>
                <a:ea typeface="+mn-ea"/>
                <a:cs typeface="+mn-cs"/>
              </a:rPr>
              <a:t>10 ‐ Pop Up, themed</a:t>
            </a:r>
            <a:endParaRPr lang="en-GB" sz="1200" dirty="0">
              <a:effectLst/>
              <a:latin typeface="Times New Roman"/>
              <a:ea typeface="Times New Roman"/>
            </a:endParaRPr>
          </a:p>
        </p:txBody>
      </p:sp>
    </p:spTree>
    <p:extLst>
      <p:ext uri="{BB962C8B-B14F-4D97-AF65-F5344CB8AC3E}">
        <p14:creationId xmlns:p14="http://schemas.microsoft.com/office/powerpoint/2010/main" val="1277132398"/>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None/>
            </a:pPr>
            <a:endParaRPr lang="en-GB" dirty="0">
              <a:solidFill>
                <a:prstClr val="black"/>
              </a:solidFill>
            </a:endParaRPr>
          </a:p>
          <a:p>
            <a:pPr algn="ctr">
              <a:buNone/>
            </a:pPr>
            <a:r>
              <a:rPr lang="en-GB" dirty="0" smtClean="0"/>
              <a:t>If you still feel you want to share your views, we will continue to accept your feedback.  </a:t>
            </a:r>
          </a:p>
          <a:p>
            <a:pPr algn="ctr">
              <a:buNone/>
            </a:pPr>
            <a:r>
              <a:rPr lang="en-GB" dirty="0" smtClean="0"/>
              <a:t>Contact: </a:t>
            </a:r>
          </a:p>
          <a:p>
            <a:pPr algn="ctr">
              <a:buNone/>
            </a:pPr>
            <a:endParaRPr lang="en-GB" dirty="0" smtClean="0"/>
          </a:p>
          <a:p>
            <a:pPr algn="ctr">
              <a:buNone/>
            </a:pPr>
            <a:endParaRPr lang="en-GB" dirty="0" smtClean="0"/>
          </a:p>
          <a:p>
            <a:pPr algn="ctr">
              <a:buNone/>
            </a:pPr>
            <a:endParaRPr lang="en-GB" dirty="0" smtClean="0"/>
          </a:p>
          <a:p>
            <a:pPr algn="ctr">
              <a:buNone/>
            </a:pPr>
            <a:endParaRPr lang="en-GB" dirty="0"/>
          </a:p>
          <a:p>
            <a:pPr algn="ctr">
              <a:buNone/>
            </a:pPr>
            <a:endParaRPr lang="en-GB" dirty="0" smtClean="0"/>
          </a:p>
          <a:p>
            <a:pPr algn="ctr">
              <a:buNone/>
            </a:pPr>
            <a:r>
              <a:rPr lang="en-GB" dirty="0" smtClean="0"/>
              <a:t>Graham Hill 07990 990252</a:t>
            </a:r>
          </a:p>
          <a:p>
            <a:pPr algn="ctr">
              <a:buNone/>
            </a:pPr>
            <a:r>
              <a:rPr lang="en-GB" dirty="0" smtClean="0">
                <a:hlinkClick r:id="rId2"/>
              </a:rPr>
              <a:t>graham.hill@insight6.com</a:t>
            </a:r>
            <a:r>
              <a:rPr lang="en-GB" dirty="0" smtClean="0"/>
              <a:t> </a:t>
            </a:r>
          </a:p>
          <a:p>
            <a:pPr>
              <a:buNone/>
            </a:pPr>
            <a:endParaRPr lang="en-GB" dirty="0"/>
          </a:p>
          <a:p>
            <a:pPr>
              <a:buNone/>
            </a:pPr>
            <a:endParaRPr lang="en-GB" dirty="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2019</a:t>
            </a:r>
            <a:r>
              <a:rPr lang="en-GB" dirty="0"/>
              <a:t/>
            </a:r>
            <a:br>
              <a:rPr lang="en-GB" dirty="0"/>
            </a:br>
            <a:r>
              <a:rPr lang="en-GB" b="1" dirty="0" smtClean="0"/>
              <a:t>BID4 Consultation: HAVE YOUR SAY</a:t>
            </a:r>
            <a:endParaRPr lang="en-GB"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080" y="2996952"/>
            <a:ext cx="52371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325249"/>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endParaRPr lang="en-GB" sz="2500" dirty="0" smtClean="0"/>
          </a:p>
          <a:p>
            <a:pPr>
              <a:buNone/>
            </a:pPr>
            <a:endParaRPr lang="en-GB" sz="2500" dirty="0"/>
          </a:p>
          <a:p>
            <a:pPr>
              <a:buNone/>
            </a:pPr>
            <a:endParaRPr lang="en-GB" sz="2500" dirty="0" smtClean="0"/>
          </a:p>
          <a:p>
            <a:pPr>
              <a:buNone/>
            </a:pPr>
            <a:endParaRPr lang="en-GB" sz="2500" dirty="0"/>
          </a:p>
          <a:p>
            <a:pPr>
              <a:buNone/>
            </a:pPr>
            <a:endParaRPr lang="en-GB" sz="2500" dirty="0"/>
          </a:p>
          <a:p>
            <a:r>
              <a:rPr lang="en-GB" sz="2300" dirty="0" smtClean="0"/>
              <a:t>Check out Brooks </a:t>
            </a:r>
            <a:r>
              <a:rPr lang="en-GB" sz="2300" dirty="0"/>
              <a:t>(Bedford College) Hair &amp; Beauty </a:t>
            </a:r>
            <a:r>
              <a:rPr lang="en-GB" sz="2300" dirty="0" smtClean="0"/>
              <a:t>Show,</a:t>
            </a:r>
            <a:endParaRPr lang="en-GB" sz="2300" dirty="0"/>
          </a:p>
          <a:p>
            <a:r>
              <a:rPr lang="en-GB" sz="2300" dirty="0"/>
              <a:t>Food &amp; Drink magazine </a:t>
            </a:r>
            <a:r>
              <a:rPr lang="en-GB" sz="2300" dirty="0" smtClean="0"/>
              <a:t>delivery  26</a:t>
            </a:r>
            <a:r>
              <a:rPr lang="en-GB" sz="2300" baseline="30000" dirty="0" smtClean="0"/>
              <a:t>th</a:t>
            </a:r>
            <a:r>
              <a:rPr lang="en-GB" sz="2300" dirty="0" smtClean="0"/>
              <a:t> June</a:t>
            </a:r>
            <a:endParaRPr lang="en-GB" sz="2300" dirty="0"/>
          </a:p>
          <a:p>
            <a:r>
              <a:rPr lang="en-GB" sz="2300" dirty="0"/>
              <a:t>In &amp; Around Bedford glossy magazine DPS BID feature</a:t>
            </a:r>
          </a:p>
          <a:p>
            <a:r>
              <a:rPr lang="en-GB" sz="2300" dirty="0"/>
              <a:t>Guided Walks 2019 around Bedford publication </a:t>
            </a:r>
          </a:p>
          <a:p>
            <a:r>
              <a:rPr lang="en-GB" sz="2300" dirty="0"/>
              <a:t>Retail RadioLink &amp; Exclusion Scheme meeting – Look Out for details </a:t>
            </a:r>
            <a:endParaRPr lang="en-GB" sz="2300" dirty="0" smtClean="0"/>
          </a:p>
          <a:p>
            <a:r>
              <a:rPr lang="en-GB" sz="2300" dirty="0" smtClean="0"/>
              <a:t>BedSafe meeting 12</a:t>
            </a:r>
            <a:r>
              <a:rPr lang="en-GB" sz="2300" baseline="30000" dirty="0" smtClean="0"/>
              <a:t>th</a:t>
            </a:r>
            <a:r>
              <a:rPr lang="en-GB" sz="2300" dirty="0" smtClean="0"/>
              <a:t> June</a:t>
            </a:r>
          </a:p>
          <a:p>
            <a:r>
              <a:rPr lang="en-GB" sz="2300" dirty="0" smtClean="0"/>
              <a:t>Bedford BID board meeting 9</a:t>
            </a:r>
            <a:r>
              <a:rPr lang="en-GB" sz="2300" baseline="30000" dirty="0" smtClean="0"/>
              <a:t>th</a:t>
            </a:r>
            <a:r>
              <a:rPr lang="en-GB" sz="2300" dirty="0" smtClean="0"/>
              <a:t> July </a:t>
            </a:r>
          </a:p>
          <a:p>
            <a:r>
              <a:rPr lang="en-GB" sz="2300" dirty="0" smtClean="0"/>
              <a:t>Bedfringe 15</a:t>
            </a:r>
            <a:r>
              <a:rPr lang="en-GB" sz="2300" baseline="30000" dirty="0" smtClean="0"/>
              <a:t>th</a:t>
            </a:r>
            <a:r>
              <a:rPr lang="en-GB" sz="2300" dirty="0" smtClean="0"/>
              <a:t> – 27</a:t>
            </a:r>
            <a:r>
              <a:rPr lang="en-GB" sz="2300" baseline="30000" dirty="0" smtClean="0"/>
              <a:t>th</a:t>
            </a:r>
            <a:r>
              <a:rPr lang="en-GB" sz="2300" dirty="0" smtClean="0"/>
              <a:t> July</a:t>
            </a:r>
          </a:p>
          <a:p>
            <a:r>
              <a:rPr lang="en-GB" sz="2300" dirty="0"/>
              <a:t>Little Italy Food Fest Sunday 21st  </a:t>
            </a:r>
            <a:r>
              <a:rPr lang="en-GB" sz="2300" dirty="0" smtClean="0"/>
              <a:t>July</a:t>
            </a:r>
          </a:p>
          <a:p>
            <a:r>
              <a:rPr lang="en-GB" sz="2300" dirty="0" smtClean="0"/>
              <a:t>StrEAT Feast 26</a:t>
            </a:r>
            <a:r>
              <a:rPr lang="en-GB" sz="2300" baseline="30000" dirty="0" smtClean="0"/>
              <a:t>th</a:t>
            </a:r>
            <a:r>
              <a:rPr lang="en-GB" sz="2300" dirty="0" smtClean="0"/>
              <a:t> July </a:t>
            </a:r>
          </a:p>
          <a:p>
            <a:r>
              <a:rPr lang="en-GB" sz="2300" dirty="0" smtClean="0"/>
              <a:t>Love </a:t>
            </a:r>
            <a:r>
              <a:rPr lang="en-GB" sz="2300" dirty="0"/>
              <a:t>Bedford Day Medieval Festival 27</a:t>
            </a:r>
            <a:r>
              <a:rPr lang="en-GB" sz="2300" baseline="30000" dirty="0"/>
              <a:t>th</a:t>
            </a:r>
            <a:r>
              <a:rPr lang="en-GB" sz="2300" dirty="0"/>
              <a:t> &amp; 28</a:t>
            </a:r>
            <a:r>
              <a:rPr lang="en-GB" sz="2300" baseline="30000" dirty="0"/>
              <a:t>th</a:t>
            </a:r>
            <a:r>
              <a:rPr lang="en-GB" sz="2300" dirty="0"/>
              <a:t> </a:t>
            </a:r>
            <a:r>
              <a:rPr lang="en-GB" sz="2300" dirty="0" smtClean="0"/>
              <a:t>July</a:t>
            </a:r>
          </a:p>
          <a:p>
            <a:r>
              <a:rPr lang="en-GB" sz="2300" dirty="0" smtClean="0"/>
              <a:t>Bedford Christmas Fair 23</a:t>
            </a:r>
            <a:r>
              <a:rPr lang="en-GB" sz="2300" baseline="30000" dirty="0" smtClean="0"/>
              <a:t>rd</a:t>
            </a:r>
            <a:r>
              <a:rPr lang="en-GB" sz="2300" dirty="0" smtClean="0"/>
              <a:t> &amp; 24</a:t>
            </a:r>
            <a:r>
              <a:rPr lang="en-GB" sz="2300" baseline="30000" dirty="0" smtClean="0"/>
              <a:t>th</a:t>
            </a:r>
            <a:r>
              <a:rPr lang="en-GB" sz="2300" dirty="0" smtClean="0"/>
              <a:t> November, culminating with town</a:t>
            </a:r>
          </a:p>
          <a:p>
            <a:r>
              <a:rPr lang="en-GB" sz="2300" dirty="0" smtClean="0"/>
              <a:t> centre lights Switch-on and fireworks @ 5pm on Sunday 24</a:t>
            </a:r>
            <a:r>
              <a:rPr lang="en-GB" sz="2300" baseline="30000" dirty="0" smtClean="0"/>
              <a:t>th</a:t>
            </a:r>
            <a:r>
              <a:rPr lang="en-GB" sz="2300" dirty="0" smtClean="0"/>
              <a:t> Nov. </a:t>
            </a:r>
            <a:endParaRPr lang="en-GB" sz="2300" dirty="0"/>
          </a:p>
          <a:p>
            <a:pPr>
              <a:buNone/>
            </a:pPr>
            <a:r>
              <a:rPr lang="en-GB" sz="2400" dirty="0"/>
              <a:t/>
            </a:r>
            <a:br>
              <a:rPr lang="en-GB" sz="2400" dirty="0"/>
            </a:br>
            <a:r>
              <a:rPr lang="en-GB" sz="4500" b="1" dirty="0">
                <a:solidFill>
                  <a:srgbClr val="FF0000"/>
                </a:solidFill>
              </a:rPr>
              <a:t>Pick up your 2019/20 planner here TODAY!</a:t>
            </a:r>
          </a:p>
          <a:p>
            <a:pPr algn="ctr">
              <a:buNone/>
            </a:pPr>
            <a:r>
              <a:rPr lang="en-GB" sz="2600" b="1" dirty="0"/>
              <a:t>NEW DATE AND TIME for the BedfordBID Board  and ‘open’ meetings </a:t>
            </a:r>
          </a:p>
          <a:p>
            <a:pPr algn="ctr">
              <a:buNone/>
            </a:pPr>
            <a:r>
              <a:rPr lang="en-GB" sz="2600" b="1" dirty="0"/>
              <a:t>TUESDAYS @ 10.00am at Bedford Swan Hotel  </a:t>
            </a:r>
          </a:p>
          <a:p>
            <a:pPr>
              <a:buNone/>
            </a:pPr>
            <a:endParaRPr lang="en-GB" dirty="0"/>
          </a:p>
          <a:p>
            <a:endParaRPr lang="en-GB" dirty="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2019</a:t>
            </a:r>
            <a:r>
              <a:rPr lang="en-GB" dirty="0"/>
              <a:t/>
            </a:r>
            <a:br>
              <a:rPr lang="en-GB" dirty="0"/>
            </a:br>
            <a:r>
              <a:rPr lang="en-GB" b="1" dirty="0"/>
              <a:t>DATES FOR YOUR DIARY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2412" y="3291147"/>
            <a:ext cx="1523786" cy="215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893" y="2977221"/>
            <a:ext cx="1117071" cy="354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627" y="1192668"/>
            <a:ext cx="2728723" cy="195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192668"/>
            <a:ext cx="19637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6556" y="4738290"/>
            <a:ext cx="154305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995" y="2992685"/>
            <a:ext cx="992355" cy="212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7" y="1232245"/>
            <a:ext cx="34940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C:\Users\Christina\Pictures\Christmas pre lights event 201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1758" y="1232245"/>
            <a:ext cx="1945407" cy="129662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Christina\Pictures\BubbleDan0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9207" y="3645024"/>
            <a:ext cx="1820945" cy="12139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Bedfordbid\Events\2019\Christmas\Images\Frozen 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5871" y="2364052"/>
            <a:ext cx="1775098" cy="99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84948"/>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342900" indent="-342900"/>
            <a:r>
              <a:rPr lang="en-GB" sz="2400" dirty="0" smtClean="0"/>
              <a:t>BedfordBID was one of the first Business Improvement Districts (BIDs) to form in 2005; over 14 years in operation.  This successful model is now used across the country in over 300 BIDS nationwide. </a:t>
            </a:r>
          </a:p>
          <a:p>
            <a:pPr marL="342900" indent="-342900"/>
            <a:r>
              <a:rPr lang="en-GB" sz="2400" dirty="0" smtClean="0"/>
              <a:t>Utilitrack - £62,408, an average of £12,481 over the past five years </a:t>
            </a:r>
            <a:r>
              <a:rPr lang="en-GB" sz="2400" dirty="0"/>
              <a:t> </a:t>
            </a:r>
            <a:r>
              <a:rPr lang="en-GB" sz="2400" dirty="0" smtClean="0"/>
              <a:t>businesses have saved in utility costs.</a:t>
            </a:r>
          </a:p>
          <a:p>
            <a:pPr marL="342900" indent="-342900"/>
            <a:r>
              <a:rPr lang="en-GB" sz="2400" dirty="0" smtClean="0"/>
              <a:t>Town centre vouchers – over £1m of redemptions, 290 participating businesses of which over 70% are independent  with overall 90% redemption rate.</a:t>
            </a:r>
          </a:p>
          <a:p>
            <a:pPr marL="342900" indent="-342900"/>
            <a:r>
              <a:rPr lang="en-GB" sz="2400" dirty="0" smtClean="0"/>
              <a:t>Love Bedford website – relaunched in 2012, attracting  over 100k unique visitors every year providing an online presence for every BID business.  Average of 24,536 online directory searches a year.</a:t>
            </a:r>
          </a:p>
          <a:p>
            <a:pPr marL="342900" indent="-342900"/>
            <a:r>
              <a:rPr lang="en-GB" sz="2400" dirty="0" smtClean="0"/>
              <a:t>Love Bedford NOW! </a:t>
            </a:r>
            <a:r>
              <a:rPr lang="en-GB" sz="2400" i="1" dirty="0" smtClean="0"/>
              <a:t>News, Offers and What's On </a:t>
            </a:r>
            <a:r>
              <a:rPr lang="en-GB" sz="2400" dirty="0" smtClean="0"/>
              <a:t>reaches a guaranteed 10,000 followers each week for all businesses – non retail, leisure, heritage, entertainment and culture.</a:t>
            </a:r>
            <a:endParaRPr lang="en-GB" sz="2400" i="1" dirty="0" smtClean="0"/>
          </a:p>
          <a:p>
            <a:pPr marL="342900" indent="-342900"/>
            <a:r>
              <a:rPr lang="en-GB" sz="2400" dirty="0" smtClean="0"/>
              <a:t>Retail RadioLink &amp; Exclusion scheme - 253 members  </a:t>
            </a:r>
          </a:p>
          <a:p>
            <a:pPr marL="342900" indent="-342900"/>
            <a:r>
              <a:rPr lang="en-GB" sz="2400" dirty="0" smtClean="0"/>
              <a:t>350 additional members  participating in the recently launched BeBAC (BedfordBID Businesses Against Crime) initiative </a:t>
            </a:r>
            <a:r>
              <a:rPr lang="en-GB" sz="2400" dirty="0"/>
              <a:t>plus ALL </a:t>
            </a:r>
            <a:r>
              <a:rPr lang="en-GB" sz="2400" dirty="0" smtClean="0"/>
              <a:t>evening </a:t>
            </a:r>
            <a:r>
              <a:rPr lang="en-GB" sz="2400" dirty="0"/>
              <a:t>economy </a:t>
            </a:r>
            <a:r>
              <a:rPr lang="en-GB" sz="2400" dirty="0" smtClean="0"/>
              <a:t>BedSafe businesses  which provides a community network for crime prevention and evidence based reporting for prosecutions.</a:t>
            </a:r>
          </a:p>
          <a:p>
            <a:pPr marL="342900" indent="-342900"/>
            <a:r>
              <a:rPr lang="en-GB" sz="2400" dirty="0" smtClean="0"/>
              <a:t>223 premises  signed up to WipeOut , imposing zero tolerance  to graffiti  </a:t>
            </a:r>
          </a:p>
          <a:p>
            <a:pPr marL="342900" indent="-342900"/>
            <a:r>
              <a:rPr lang="en-GB" sz="2400" dirty="0" smtClean="0"/>
              <a:t>ChildSafe and safely reuniting the elderly and vulnerable</a:t>
            </a:r>
          </a:p>
          <a:p>
            <a:pPr marL="342900" indent="-342900"/>
            <a:r>
              <a:rPr lang="en-GB" sz="2400" dirty="0" smtClean="0"/>
              <a:t>BID ‘street team’  BID Champions  – eyes and ears, Monday to Sunday, Clean streets and StreetLink reporting every day .  Connected to CCTV</a:t>
            </a:r>
            <a:r>
              <a:rPr lang="en-GB" sz="2400" dirty="0"/>
              <a:t> </a:t>
            </a:r>
            <a:r>
              <a:rPr lang="en-GB" sz="2400" dirty="0" smtClean="0"/>
              <a:t>and Bedfordshire Police.  Visiting businesses every day.</a:t>
            </a:r>
          </a:p>
          <a:p>
            <a:pPr marL="342900" indent="-342900"/>
            <a:r>
              <a:rPr lang="en-GB" sz="2400" dirty="0" smtClean="0"/>
              <a:t>Taxi Marshalls now remodelled into the Bedford BID night team</a:t>
            </a:r>
          </a:p>
          <a:p>
            <a:pPr marL="342900" indent="-342900"/>
            <a:r>
              <a:rPr lang="en-GB" sz="2400" dirty="0" smtClean="0"/>
              <a:t>Over £60k invested in town centre Christmas lighting enhancements, sponsorship of annual firework display. </a:t>
            </a:r>
          </a:p>
          <a:p>
            <a:pPr marL="342900" indent="-342900"/>
            <a:r>
              <a:rPr lang="en-GB" sz="2400" dirty="0"/>
              <a:t>Networking  and training with quarterly briefing breakfast attended by regularly 50+ businesses, training and mentoring programmes plus mystery shops and  customer experience advice for an average of 30 businesses each </a:t>
            </a:r>
            <a:r>
              <a:rPr lang="en-GB" sz="2400" dirty="0" smtClean="0"/>
              <a:t>session</a:t>
            </a:r>
          </a:p>
          <a:p>
            <a:pPr marL="342900" indent="-342900"/>
            <a:r>
              <a:rPr lang="en-GB" sz="2400" dirty="0" smtClean="0"/>
              <a:t>2018/19 - 198,029 direct mail e-shots delivered ; 69 multi-branded business e-shots delivered</a:t>
            </a:r>
          </a:p>
          <a:p>
            <a:pPr marL="342900" indent="-342900"/>
            <a:r>
              <a:rPr lang="en-GB" sz="2400" dirty="0" smtClean="0"/>
              <a:t>Cultivating a database for direct marketing , over 5000 respondents to the NY Free Prize Draw ………….</a:t>
            </a:r>
            <a:endParaRPr lang="en-GB" sz="2400" dirty="0"/>
          </a:p>
          <a:p>
            <a:pPr marL="342900" indent="-342900"/>
            <a:endParaRPr lang="en-GB" sz="2400" dirty="0" smtClean="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2019</a:t>
            </a:r>
            <a:r>
              <a:rPr lang="en-GB" dirty="0"/>
              <a:t/>
            </a:r>
            <a:br>
              <a:rPr lang="en-GB" dirty="0"/>
            </a:br>
            <a:r>
              <a:rPr lang="en-GB" b="1" dirty="0" smtClean="0"/>
              <a:t>BedfordBID; No one hit wonder schemes</a:t>
            </a:r>
            <a:endParaRPr lang="en-GB" b="1" dirty="0"/>
          </a:p>
        </p:txBody>
      </p:sp>
    </p:spTree>
    <p:extLst>
      <p:ext uri="{BB962C8B-B14F-4D97-AF65-F5344CB8AC3E}">
        <p14:creationId xmlns:p14="http://schemas.microsoft.com/office/powerpoint/2010/main" val="38949118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lgn="ctr">
              <a:buNone/>
            </a:pPr>
            <a:endParaRPr lang="en-GB" sz="5400" b="1" dirty="0">
              <a:solidFill>
                <a:prstClr val="black"/>
              </a:solidFill>
              <a:hlinkClick r:id="rId2"/>
            </a:endParaRPr>
          </a:p>
          <a:p>
            <a:pPr lvl="0" algn="ctr">
              <a:buNone/>
            </a:pPr>
            <a:r>
              <a:rPr lang="en-GB" sz="5400" b="1" dirty="0">
                <a:solidFill>
                  <a:prstClr val="black"/>
                </a:solidFill>
                <a:hlinkClick r:id="rId2"/>
              </a:rPr>
              <a:t>www.lovebedford.co.uk</a:t>
            </a:r>
            <a:endParaRPr lang="en-GB" sz="5400" b="1" dirty="0">
              <a:solidFill>
                <a:prstClr val="black"/>
              </a:solidFill>
            </a:endParaRPr>
          </a:p>
          <a:p>
            <a:pPr lvl="0" algn="ctr">
              <a:buNone/>
            </a:pPr>
            <a:endParaRPr lang="en-GB" sz="4400" b="1" dirty="0">
              <a:solidFill>
                <a:prstClr val="black"/>
              </a:solidFill>
            </a:endParaRPr>
          </a:p>
          <a:p>
            <a:pPr lvl="0" algn="ctr">
              <a:buNone/>
            </a:pPr>
            <a:r>
              <a:rPr lang="en-GB" sz="4300" b="1" dirty="0">
                <a:solidFill>
                  <a:prstClr val="black"/>
                </a:solidFill>
                <a:hlinkClick r:id="rId3"/>
              </a:rPr>
              <a:t>info@lovebedford.co.uk</a:t>
            </a:r>
            <a:endParaRPr lang="en-GB" sz="4300" b="1" dirty="0">
              <a:solidFill>
                <a:prstClr val="black"/>
              </a:solidFill>
            </a:endParaRPr>
          </a:p>
          <a:p>
            <a:pPr lvl="0" algn="ctr">
              <a:buNone/>
            </a:pPr>
            <a:r>
              <a:rPr lang="en-GB" sz="3200" b="1" dirty="0">
                <a:solidFill>
                  <a:prstClr val="black"/>
                </a:solidFill>
              </a:rPr>
              <a:t>          </a:t>
            </a:r>
          </a:p>
          <a:p>
            <a:pPr lvl="0" algn="ctr">
              <a:buNone/>
            </a:pPr>
            <a:r>
              <a:rPr lang="en-GB" sz="3200" b="1" dirty="0">
                <a:solidFill>
                  <a:prstClr val="black"/>
                </a:solidFill>
              </a:rPr>
              <a:t>          </a:t>
            </a:r>
          </a:p>
          <a:p>
            <a:pPr lvl="0" algn="ctr">
              <a:buNone/>
            </a:pPr>
            <a:r>
              <a:rPr lang="en-GB" sz="4800" b="1" dirty="0">
                <a:solidFill>
                  <a:prstClr val="black"/>
                </a:solidFill>
              </a:rPr>
              <a:t>01234 404500</a:t>
            </a:r>
          </a:p>
          <a:p>
            <a:pPr lvl="0" algn="ctr">
              <a:buNone/>
            </a:pPr>
            <a:endParaRPr lang="en-GB" dirty="0">
              <a:solidFill>
                <a:prstClr val="black"/>
              </a:solidFill>
            </a:endParaRPr>
          </a:p>
          <a:p>
            <a:pPr lvl="0" algn="ctr">
              <a:buNone/>
            </a:pPr>
            <a:r>
              <a:rPr lang="en-GB" dirty="0" smtClean="0">
                <a:solidFill>
                  <a:prstClr val="black"/>
                </a:solidFill>
              </a:rPr>
              <a:t>BedfordBID Champions ‘on the streets’   </a:t>
            </a:r>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endParaRPr lang="en-GB" dirty="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2019</a:t>
            </a:r>
            <a:r>
              <a:rPr lang="en-GB" dirty="0"/>
              <a:t/>
            </a:r>
            <a:br>
              <a:rPr lang="en-GB" dirty="0"/>
            </a:br>
            <a:r>
              <a:rPr lang="en-GB" b="1" dirty="0"/>
              <a:t>HOW TO CONTACT US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62070"/>
            <a:ext cx="71278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0948" y="4336413"/>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47957"/>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UPDATE:  2018/19 Annual Review </a:t>
            </a:r>
            <a:endParaRPr lang="en-GB"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96752"/>
            <a:ext cx="3672408" cy="3846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9" y="1340768"/>
            <a:ext cx="3888432" cy="3108543"/>
          </a:xfrm>
          <a:prstGeom prst="rect">
            <a:avLst/>
          </a:prstGeom>
          <a:noFill/>
        </p:spPr>
        <p:txBody>
          <a:bodyPr wrap="square" rtlCol="0">
            <a:spAutoFit/>
          </a:bodyPr>
          <a:lstStyle/>
          <a:p>
            <a:r>
              <a:rPr lang="en-GB" sz="2800" dirty="0"/>
              <a:t>Annual Review document sent to all levy </a:t>
            </a:r>
            <a:r>
              <a:rPr lang="en-GB" sz="2800" dirty="0" smtClean="0"/>
              <a:t>payers.</a:t>
            </a:r>
          </a:p>
          <a:p>
            <a:endParaRPr lang="en-GB" sz="2800" dirty="0" smtClean="0"/>
          </a:p>
          <a:p>
            <a:r>
              <a:rPr lang="en-GB" sz="2800" dirty="0" smtClean="0"/>
              <a:t>Online </a:t>
            </a:r>
            <a:r>
              <a:rPr lang="en-GB" sz="2800" dirty="0"/>
              <a:t>version available </a:t>
            </a:r>
            <a:endParaRPr lang="en-GB" sz="2800" dirty="0" smtClean="0"/>
          </a:p>
          <a:p>
            <a:r>
              <a:rPr lang="en-GB" sz="2800" dirty="0" smtClean="0">
                <a:hlinkClick r:id="rId3"/>
              </a:rPr>
              <a:t>www.lovebedford</a:t>
            </a:r>
            <a:r>
              <a:rPr lang="en-GB" sz="2800" dirty="0" smtClean="0"/>
              <a:t> </a:t>
            </a:r>
          </a:p>
          <a:p>
            <a:r>
              <a:rPr lang="en-GB" sz="2800" dirty="0" smtClean="0"/>
              <a:t>in the </a:t>
            </a:r>
            <a:r>
              <a:rPr lang="en-GB" sz="2800" dirty="0"/>
              <a:t>downloads </a:t>
            </a:r>
            <a:r>
              <a:rPr lang="en-GB" sz="2800" dirty="0" smtClean="0"/>
              <a:t>section.</a:t>
            </a:r>
            <a:endParaRPr lang="en-GB" sz="2800"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23928" y="2564904"/>
            <a:ext cx="1953190" cy="245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865" y="3992969"/>
            <a:ext cx="191452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601" y="4591457"/>
            <a:ext cx="15906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72179" y="5378960"/>
            <a:ext cx="1493422" cy="369332"/>
          </a:xfrm>
          <a:prstGeom prst="rect">
            <a:avLst/>
          </a:prstGeom>
          <a:noFill/>
        </p:spPr>
        <p:txBody>
          <a:bodyPr wrap="none" rtlCol="0">
            <a:spAutoFit/>
          </a:bodyPr>
          <a:lstStyle/>
          <a:p>
            <a:r>
              <a:rPr lang="en-GB" b="1" dirty="0" smtClean="0">
                <a:solidFill>
                  <a:srgbClr val="FF0000"/>
                </a:solidFill>
              </a:rPr>
              <a:t>Sample pages</a:t>
            </a:r>
            <a:endParaRPr lang="en-GB" b="1" dirty="0">
              <a:solidFill>
                <a:srgbClr val="FF0000"/>
              </a:solidFill>
            </a:endParaRPr>
          </a:p>
        </p:txBody>
      </p:sp>
    </p:spTree>
    <p:extLst>
      <p:ext uri="{BB962C8B-B14F-4D97-AF65-F5344CB8AC3E}">
        <p14:creationId xmlns:p14="http://schemas.microsoft.com/office/powerpoint/2010/main" val="222643041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ANALYSIS: </a:t>
            </a:r>
            <a:r>
              <a:rPr lang="en-GB" b="1" dirty="0"/>
              <a:t>Foot flow </a:t>
            </a:r>
            <a:r>
              <a:rPr lang="en-GB" b="1" dirty="0" smtClean="0"/>
              <a:t>2018/19</a:t>
            </a:r>
            <a:endParaRPr lang="en-GB" b="1" dirty="0"/>
          </a:p>
        </p:txBody>
      </p:sp>
      <p:sp>
        <p:nvSpPr>
          <p:cNvPr id="5" name="Rectangle 4"/>
          <p:cNvSpPr/>
          <p:nvPr/>
        </p:nvSpPr>
        <p:spPr>
          <a:xfrm>
            <a:off x="472809" y="5496549"/>
            <a:ext cx="8352928" cy="600164"/>
          </a:xfrm>
          <a:prstGeom prst="rect">
            <a:avLst/>
          </a:prstGeom>
        </p:spPr>
        <p:txBody>
          <a:bodyPr wrap="square">
            <a:spAutoFit/>
          </a:bodyPr>
          <a:lstStyle/>
          <a:p>
            <a:r>
              <a:rPr lang="en-GB" sz="1100" dirty="0" smtClean="0">
                <a:solidFill>
                  <a:prstClr val="black"/>
                </a:solidFill>
              </a:rPr>
              <a:t>Source </a:t>
            </a:r>
            <a:r>
              <a:rPr lang="en-GB" sz="1100" dirty="0">
                <a:solidFill>
                  <a:prstClr val="black"/>
                </a:solidFill>
              </a:rPr>
              <a:t>of Statistics: The national high street index is collaboration between Springboard Research Ltd and the Association of Town Centre Management to deliver a national performance index based on footfall in town and city centres.  Data for the High Street index has been gathered by Springboard from around 100 million pedestrian flows per month in around 140 UK towns and cities. </a:t>
            </a:r>
          </a:p>
        </p:txBody>
      </p:sp>
      <p:sp>
        <p:nvSpPr>
          <p:cNvPr id="10" name="TextBox 9"/>
          <p:cNvSpPr txBox="1"/>
          <p:nvPr/>
        </p:nvSpPr>
        <p:spPr>
          <a:xfrm>
            <a:off x="6948264" y="1700808"/>
            <a:ext cx="184731" cy="369332"/>
          </a:xfrm>
          <a:prstGeom prst="rect">
            <a:avLst/>
          </a:prstGeom>
          <a:noFill/>
        </p:spPr>
        <p:txBody>
          <a:bodyPr wrap="none" rtlCol="0">
            <a:spAutoFit/>
          </a:bodyPr>
          <a:lstStyle/>
          <a:p>
            <a:endParaRPr lang="en-GB" dirty="0"/>
          </a:p>
        </p:txBody>
      </p:sp>
      <p:sp>
        <p:nvSpPr>
          <p:cNvPr id="12" name="Rectangle 11"/>
          <p:cNvSpPr/>
          <p:nvPr/>
        </p:nvSpPr>
        <p:spPr>
          <a:xfrm>
            <a:off x="300687" y="1285309"/>
            <a:ext cx="8496944" cy="369332"/>
          </a:xfrm>
          <a:prstGeom prst="rect">
            <a:avLst/>
          </a:prstGeom>
        </p:spPr>
        <p:txBody>
          <a:bodyPr wrap="square">
            <a:spAutoFit/>
          </a:bodyPr>
          <a:lstStyle/>
          <a:p>
            <a:r>
              <a:rPr lang="en-GB" b="1" dirty="0" smtClean="0"/>
              <a:t>2018/19  </a:t>
            </a:r>
            <a:r>
              <a:rPr lang="en-GB" b="1" dirty="0"/>
              <a:t>financial year Bedford -3.7% vs. -0.7% </a:t>
            </a:r>
            <a:r>
              <a:rPr lang="en-GB" b="1" dirty="0" smtClean="0"/>
              <a:t>2017/18 </a:t>
            </a:r>
            <a:r>
              <a:rPr lang="en-GB" b="1" dirty="0"/>
              <a:t>and 0.17% </a:t>
            </a:r>
            <a:r>
              <a:rPr lang="en-GB" b="1" dirty="0" smtClean="0"/>
              <a:t>UK</a:t>
            </a:r>
            <a:endParaRPr lang="en-GB" sz="1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63" y="1885474"/>
            <a:ext cx="7963287" cy="319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00355"/>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ANALYSIS:</a:t>
            </a:r>
            <a:r>
              <a:rPr lang="en-GB" dirty="0" smtClean="0"/>
              <a:t> </a:t>
            </a:r>
            <a:r>
              <a:rPr lang="en-GB" b="1" dirty="0"/>
              <a:t>Foot </a:t>
            </a:r>
            <a:r>
              <a:rPr lang="en-GB" b="1" dirty="0" smtClean="0"/>
              <a:t>flow 2018/19</a:t>
            </a:r>
            <a:endParaRPr lang="en-GB" b="1" dirty="0"/>
          </a:p>
        </p:txBody>
      </p:sp>
      <p:sp>
        <p:nvSpPr>
          <p:cNvPr id="5" name="Rectangle 4"/>
          <p:cNvSpPr/>
          <p:nvPr/>
        </p:nvSpPr>
        <p:spPr>
          <a:xfrm>
            <a:off x="518527" y="5945121"/>
            <a:ext cx="8352928" cy="600164"/>
          </a:xfrm>
          <a:prstGeom prst="rect">
            <a:avLst/>
          </a:prstGeom>
        </p:spPr>
        <p:txBody>
          <a:bodyPr wrap="square">
            <a:spAutoFit/>
          </a:bodyPr>
          <a:lstStyle/>
          <a:p>
            <a:r>
              <a:rPr lang="en-GB" sz="1100" dirty="0" smtClean="0">
                <a:solidFill>
                  <a:prstClr val="black"/>
                </a:solidFill>
              </a:rPr>
              <a:t>Source </a:t>
            </a:r>
            <a:r>
              <a:rPr lang="en-GB" sz="1100" dirty="0">
                <a:solidFill>
                  <a:prstClr val="black"/>
                </a:solidFill>
              </a:rPr>
              <a:t>of Statistics: The national high street index is collaboration between Springboard Research Ltd and the Association of Town Centre Management to deliver a national performance index based on footfall in town and city centres.  Data for the High Street index has been gathered by Springboard from around 100 million pedestrian flows per month in around 140 UK towns and cities. </a:t>
            </a:r>
          </a:p>
        </p:txBody>
      </p:sp>
      <p:sp>
        <p:nvSpPr>
          <p:cNvPr id="10" name="TextBox 9"/>
          <p:cNvSpPr txBox="1"/>
          <p:nvPr/>
        </p:nvSpPr>
        <p:spPr>
          <a:xfrm>
            <a:off x="6948264" y="1700808"/>
            <a:ext cx="184731" cy="369332"/>
          </a:xfrm>
          <a:prstGeom prst="rect">
            <a:avLst/>
          </a:prstGeom>
          <a:noFill/>
        </p:spPr>
        <p:txBody>
          <a:bodyPr wrap="none" rtlCol="0">
            <a:spAutoFit/>
          </a:bodyPr>
          <a:lstStyle/>
          <a:p>
            <a:endParaRPr lang="en-GB" dirty="0"/>
          </a:p>
        </p:txBody>
      </p:sp>
      <p:sp>
        <p:nvSpPr>
          <p:cNvPr id="12" name="Rectangle 11"/>
          <p:cNvSpPr/>
          <p:nvPr/>
        </p:nvSpPr>
        <p:spPr>
          <a:xfrm>
            <a:off x="300687" y="1285309"/>
            <a:ext cx="8496944" cy="646331"/>
          </a:xfrm>
          <a:prstGeom prst="rect">
            <a:avLst/>
          </a:prstGeom>
        </p:spPr>
        <p:txBody>
          <a:bodyPr wrap="square">
            <a:spAutoFit/>
          </a:bodyPr>
          <a:lstStyle/>
          <a:p>
            <a:r>
              <a:rPr lang="en-GB" b="1" dirty="0" smtClean="0">
                <a:solidFill>
                  <a:srgbClr val="FF0000"/>
                </a:solidFill>
              </a:rPr>
              <a:t>Weekday</a:t>
            </a:r>
            <a:r>
              <a:rPr lang="en-GB" b="1" dirty="0" smtClean="0"/>
              <a:t> performance is trending lower than last year on average.   </a:t>
            </a:r>
            <a:r>
              <a:rPr lang="en-GB" dirty="0"/>
              <a:t/>
            </a:r>
            <a:br>
              <a:rPr lang="en-GB" dirty="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581" y="1731565"/>
            <a:ext cx="3227711" cy="194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876496301"/>
              </p:ext>
            </p:extLst>
          </p:nvPr>
        </p:nvGraphicFramePr>
        <p:xfrm>
          <a:off x="4235604" y="1677302"/>
          <a:ext cx="2567841" cy="1811274"/>
        </p:xfrm>
        <a:graphic>
          <a:graphicData uri="http://schemas.openxmlformats.org/drawingml/2006/table">
            <a:tbl>
              <a:tblPr firstRow="1" firstCol="1" bandRow="1"/>
              <a:tblGrid>
                <a:gridCol w="702396"/>
                <a:gridCol w="690689"/>
                <a:gridCol w="690689"/>
                <a:gridCol w="484067"/>
              </a:tblGrid>
              <a:tr h="327825">
                <a:tc>
                  <a:txBody>
                    <a:bodyPr/>
                    <a:lstStyle/>
                    <a:p>
                      <a:pPr>
                        <a:lnSpc>
                          <a:spcPct val="115000"/>
                        </a:lnSpc>
                        <a:spcAft>
                          <a:spcPts val="0"/>
                        </a:spcAft>
                      </a:pPr>
                      <a:r>
                        <a:rPr lang="en-GB" sz="1100" dirty="0">
                          <a:effectLst/>
                          <a:latin typeface="Calibri"/>
                          <a:ea typeface="Calibri"/>
                          <a:cs typeface="Times New Roman"/>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Jan- Mar 2018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Jan - Mar 2019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GB" sz="1100">
                          <a:effectLst/>
                          <a:latin typeface="Calibri"/>
                          <a:ea typeface="Calibri"/>
                          <a:cs typeface="Times New Roman"/>
                        </a:rPr>
                        <a:t>YoY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Monday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399,068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414,256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Tuesday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413,470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373,240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Wednesday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447,984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415,884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Thursday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433,171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415,158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Friday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490,011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436,067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-11.0%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Saturday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682,306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685,292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4">
                <a:tc>
                  <a:txBody>
                    <a:bodyPr/>
                    <a:lstStyle/>
                    <a:p>
                      <a:pPr>
                        <a:lnSpc>
                          <a:spcPct val="115000"/>
                        </a:lnSpc>
                        <a:spcAft>
                          <a:spcPts val="0"/>
                        </a:spcAft>
                      </a:pPr>
                      <a:r>
                        <a:rPr lang="en-GB" sz="1100">
                          <a:effectLst/>
                          <a:latin typeface="Calibri"/>
                          <a:ea typeface="Calibri"/>
                          <a:cs typeface="Times New Roman"/>
                        </a:rPr>
                        <a:t>Sunday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336,022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342,648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6803445" y="1612111"/>
            <a:ext cx="2068010" cy="1600438"/>
          </a:xfrm>
          <a:prstGeom prst="rect">
            <a:avLst/>
          </a:prstGeom>
          <a:noFill/>
        </p:spPr>
        <p:txBody>
          <a:bodyPr wrap="square" rtlCol="0">
            <a:spAutoFit/>
          </a:bodyPr>
          <a:lstStyle/>
          <a:p>
            <a:pPr algn="ctr"/>
            <a:r>
              <a:rPr lang="en-GB" sz="1400" dirty="0" smtClean="0"/>
              <a:t>Fridays appear to be consistently down throughout the year </a:t>
            </a:r>
          </a:p>
          <a:p>
            <a:pPr algn="ctr"/>
            <a:r>
              <a:rPr lang="en-GB" sz="1400" dirty="0" smtClean="0"/>
              <a:t>only out performing 2018 in week 9 (Beast from the East ) in 2018 and week 13</a:t>
            </a:r>
            <a:endParaRPr lang="en-GB" sz="1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69" y="3573016"/>
            <a:ext cx="854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196" y="3965220"/>
            <a:ext cx="3392707" cy="204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543" y="3935508"/>
            <a:ext cx="3375769" cy="203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80312" y="3965221"/>
            <a:ext cx="1758572" cy="1569660"/>
          </a:xfrm>
          <a:prstGeom prst="rect">
            <a:avLst/>
          </a:prstGeom>
        </p:spPr>
        <p:txBody>
          <a:bodyPr wrap="square">
            <a:spAutoFit/>
          </a:bodyPr>
          <a:lstStyle/>
          <a:p>
            <a:r>
              <a:rPr lang="en-GB" sz="1600" b="1" dirty="0">
                <a:solidFill>
                  <a:prstClr val="black"/>
                </a:solidFill>
              </a:rPr>
              <a:t>Whilst </a:t>
            </a:r>
            <a:r>
              <a:rPr lang="en-GB" sz="1600" b="1" dirty="0">
                <a:solidFill>
                  <a:srgbClr val="FF0000"/>
                </a:solidFill>
              </a:rPr>
              <a:t>Sunday’s </a:t>
            </a:r>
            <a:r>
              <a:rPr lang="en-GB" sz="1600" b="1" dirty="0">
                <a:solidFill>
                  <a:prstClr val="black"/>
                </a:solidFill>
              </a:rPr>
              <a:t>despite a slow </a:t>
            </a:r>
            <a:endParaRPr lang="en-GB" sz="1600" b="1" dirty="0" smtClean="0">
              <a:solidFill>
                <a:prstClr val="black"/>
              </a:solidFill>
            </a:endParaRPr>
          </a:p>
          <a:p>
            <a:r>
              <a:rPr lang="en-GB" sz="1600" b="1" dirty="0" smtClean="0">
                <a:solidFill>
                  <a:prstClr val="black"/>
                </a:solidFill>
              </a:rPr>
              <a:t>start </a:t>
            </a:r>
            <a:r>
              <a:rPr lang="en-GB" sz="1600" b="1" dirty="0">
                <a:solidFill>
                  <a:prstClr val="black"/>
                </a:solidFill>
              </a:rPr>
              <a:t>to the year, </a:t>
            </a:r>
            <a:endParaRPr lang="en-GB" sz="1600" b="1" dirty="0" smtClean="0">
              <a:solidFill>
                <a:prstClr val="black"/>
              </a:solidFill>
            </a:endParaRPr>
          </a:p>
          <a:p>
            <a:r>
              <a:rPr lang="en-GB" sz="1600" b="1" dirty="0" smtClean="0">
                <a:solidFill>
                  <a:prstClr val="black"/>
                </a:solidFill>
              </a:rPr>
              <a:t>have </a:t>
            </a:r>
            <a:r>
              <a:rPr lang="en-GB" sz="1600" b="1" dirty="0">
                <a:solidFill>
                  <a:prstClr val="black"/>
                </a:solidFill>
              </a:rPr>
              <a:t>slowly </a:t>
            </a:r>
            <a:r>
              <a:rPr lang="en-GB" sz="1600" b="1" dirty="0" smtClean="0">
                <a:solidFill>
                  <a:prstClr val="black"/>
                </a:solidFill>
              </a:rPr>
              <a:t>begun</a:t>
            </a:r>
          </a:p>
          <a:p>
            <a:r>
              <a:rPr lang="en-GB" sz="1600" b="1" dirty="0" smtClean="0">
                <a:solidFill>
                  <a:prstClr val="black"/>
                </a:solidFill>
              </a:rPr>
              <a:t>to </a:t>
            </a:r>
            <a:r>
              <a:rPr lang="en-GB" sz="1600" b="1" dirty="0">
                <a:solidFill>
                  <a:prstClr val="black"/>
                </a:solidFill>
              </a:rPr>
              <a:t>outperform </a:t>
            </a:r>
            <a:r>
              <a:rPr lang="en-GB" sz="1600" b="1" dirty="0" smtClean="0">
                <a:solidFill>
                  <a:prstClr val="black"/>
                </a:solidFill>
              </a:rPr>
              <a:t>2018</a:t>
            </a:r>
            <a:endParaRPr lang="en-GB" sz="1600" dirty="0"/>
          </a:p>
        </p:txBody>
      </p:sp>
    </p:spTree>
    <p:extLst>
      <p:ext uri="{BB962C8B-B14F-4D97-AF65-F5344CB8AC3E}">
        <p14:creationId xmlns:p14="http://schemas.microsoft.com/office/powerpoint/2010/main" val="2537987218"/>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ctr">
              <a:buNone/>
            </a:pPr>
            <a:r>
              <a:rPr lang="en-GB" sz="2000" i="1" dirty="0" smtClean="0">
                <a:solidFill>
                  <a:prstClr val="black"/>
                </a:solidFill>
              </a:rPr>
              <a:t>For </a:t>
            </a:r>
            <a:r>
              <a:rPr lang="en-GB" sz="2000" i="1" dirty="0">
                <a:solidFill>
                  <a:prstClr val="black"/>
                </a:solidFill>
              </a:rPr>
              <a:t>the investors in Riverside Bedford, the Bedford BID delivers on two essential elements</a:t>
            </a:r>
            <a:r>
              <a:rPr lang="en-GB" sz="2000" i="1" dirty="0" smtClean="0">
                <a:solidFill>
                  <a:prstClr val="black"/>
                </a:solidFill>
              </a:rPr>
              <a:t>.:-</a:t>
            </a:r>
          </a:p>
          <a:p>
            <a:pPr lvl="0">
              <a:buNone/>
            </a:pPr>
            <a:r>
              <a:rPr lang="en-GB" sz="2000" i="1" dirty="0" smtClean="0">
                <a:solidFill>
                  <a:prstClr val="black"/>
                </a:solidFill>
              </a:rPr>
              <a:t>Firstly</a:t>
            </a:r>
            <a:r>
              <a:rPr lang="en-GB" sz="2000" i="1" dirty="0">
                <a:solidFill>
                  <a:prstClr val="black"/>
                </a:solidFill>
              </a:rPr>
              <a:t>, the BID creates a business community that together prioritises the support and promotes the change required to enable Bedford Town Centre to continue to adapt to the evolving demands of the retail and leisure sector. This in turn creates a supportive environment for the existing businesses and attracts new businesses. </a:t>
            </a:r>
            <a:r>
              <a:rPr lang="en-GB" sz="2000" i="1" dirty="0" smtClean="0">
                <a:solidFill>
                  <a:prstClr val="black"/>
                </a:solidFill>
              </a:rPr>
              <a:t/>
            </a:r>
            <a:br>
              <a:rPr lang="en-GB" sz="2000" i="1" dirty="0" smtClean="0">
                <a:solidFill>
                  <a:prstClr val="black"/>
                </a:solidFill>
              </a:rPr>
            </a:br>
            <a:endParaRPr lang="en-GB" sz="2000" i="1" dirty="0" smtClean="0">
              <a:solidFill>
                <a:prstClr val="black"/>
              </a:solidFill>
            </a:endParaRPr>
          </a:p>
          <a:p>
            <a:pPr lvl="0">
              <a:buNone/>
            </a:pPr>
            <a:r>
              <a:rPr lang="en-GB" sz="2000" i="1" dirty="0" smtClean="0">
                <a:solidFill>
                  <a:prstClr val="black"/>
                </a:solidFill>
              </a:rPr>
              <a:t>Secondly</a:t>
            </a:r>
            <a:r>
              <a:rPr lang="en-GB" sz="2000" i="1" dirty="0">
                <a:solidFill>
                  <a:prstClr val="black"/>
                </a:solidFill>
              </a:rPr>
              <a:t>, with shoppers looking to combine leisure to create days out, the role of the BID in marketing Bedford Town Centre as a vibrant destination with a wide range of retail, food and leisure offers is crucial to driving footfall and </a:t>
            </a:r>
            <a:r>
              <a:rPr lang="en-GB" sz="2000" i="1" dirty="0" smtClean="0">
                <a:solidFill>
                  <a:prstClr val="black"/>
                </a:solidFill>
              </a:rPr>
              <a:t>sales.</a:t>
            </a:r>
            <a:endParaRPr lang="en-GB" sz="2000" i="1" dirty="0">
              <a:solidFill>
                <a:prstClr val="black"/>
              </a:solidFill>
            </a:endParaRPr>
          </a:p>
          <a:p>
            <a:pPr algn="ctr">
              <a:buNone/>
            </a:pPr>
            <a:endParaRPr lang="en-GB" sz="1800" dirty="0" smtClean="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sz="2400" b="1" dirty="0" smtClean="0"/>
              <a:t>UPDATE:  “What’s the benefit, what does the BID do?”</a:t>
            </a:r>
            <a:endParaRPr lang="en-GB" sz="2400" b="1" dirty="0"/>
          </a:p>
        </p:txBody>
      </p:sp>
      <p:sp>
        <p:nvSpPr>
          <p:cNvPr id="7" name="TextBox 6"/>
          <p:cNvSpPr txBox="1"/>
          <p:nvPr/>
        </p:nvSpPr>
        <p:spPr>
          <a:xfrm>
            <a:off x="323528" y="5757506"/>
            <a:ext cx="8496944" cy="923330"/>
          </a:xfrm>
          <a:prstGeom prst="rect">
            <a:avLst/>
          </a:prstGeom>
          <a:noFill/>
        </p:spPr>
        <p:txBody>
          <a:bodyPr wrap="square" rtlCol="0">
            <a:spAutoFit/>
          </a:bodyPr>
          <a:lstStyle/>
          <a:p>
            <a:pPr algn="ctr"/>
            <a:r>
              <a:rPr lang="en-GB" b="1" dirty="0">
                <a:solidFill>
                  <a:srgbClr val="FF0000"/>
                </a:solidFill>
              </a:rPr>
              <a:t>Through the Love Bedford LBN! campaigns and business videos, businesses have been viewed, liked and shared by an average audience of </a:t>
            </a:r>
            <a:endParaRPr lang="en-GB" b="1" dirty="0" smtClean="0">
              <a:solidFill>
                <a:srgbClr val="FF0000"/>
              </a:solidFill>
            </a:endParaRPr>
          </a:p>
          <a:p>
            <a:pPr algn="ctr"/>
            <a:r>
              <a:rPr lang="en-GB" b="1" dirty="0" smtClean="0">
                <a:solidFill>
                  <a:srgbClr val="FF0000"/>
                </a:solidFill>
              </a:rPr>
              <a:t>over 10,000 </a:t>
            </a:r>
            <a:r>
              <a:rPr lang="en-GB" b="1" dirty="0">
                <a:solidFill>
                  <a:srgbClr val="FF0000"/>
                </a:solidFill>
              </a:rPr>
              <a:t>each week of dedicated </a:t>
            </a:r>
            <a:r>
              <a:rPr lang="en-GB" b="1" dirty="0" smtClean="0">
                <a:solidFill>
                  <a:srgbClr val="FF0000"/>
                </a:solidFill>
              </a:rPr>
              <a:t>followers. </a:t>
            </a:r>
            <a:endParaRPr lang="en-GB" b="1" dirty="0">
              <a:solidFill>
                <a:srgbClr val="FF0000"/>
              </a:solidFill>
            </a:endParaRPr>
          </a:p>
        </p:txBody>
      </p:sp>
      <p:sp>
        <p:nvSpPr>
          <p:cNvPr id="4" name="TextBox 3"/>
          <p:cNvSpPr txBox="1"/>
          <p:nvPr/>
        </p:nvSpPr>
        <p:spPr>
          <a:xfrm>
            <a:off x="1403648" y="5013176"/>
            <a:ext cx="6173998" cy="646331"/>
          </a:xfrm>
          <a:prstGeom prst="rect">
            <a:avLst/>
          </a:prstGeom>
          <a:noFill/>
          <a:ln w="38100">
            <a:solidFill>
              <a:schemeClr val="tx1"/>
            </a:solidFill>
          </a:ln>
        </p:spPr>
        <p:txBody>
          <a:bodyPr wrap="none" rtlCol="0">
            <a:spAutoFit/>
          </a:bodyPr>
          <a:lstStyle/>
          <a:p>
            <a:pPr algn="ctr"/>
            <a:r>
              <a:rPr lang="en-GB" dirty="0" smtClean="0"/>
              <a:t>No </a:t>
            </a:r>
            <a:r>
              <a:rPr lang="en-GB" dirty="0"/>
              <a:t>‘one hit wonder schemes’; </a:t>
            </a:r>
            <a:br>
              <a:rPr lang="en-GB" dirty="0"/>
            </a:br>
            <a:r>
              <a:rPr lang="en-GB" dirty="0"/>
              <a:t>promoting  and celebrating what’s good about the whole town. </a:t>
            </a:r>
          </a:p>
        </p:txBody>
      </p:sp>
    </p:spTree>
    <p:extLst>
      <p:ext uri="{BB962C8B-B14F-4D97-AF65-F5344CB8AC3E}">
        <p14:creationId xmlns:p14="http://schemas.microsoft.com/office/powerpoint/2010/main" val="2961670078"/>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5129536"/>
              </p:ext>
            </p:extLst>
          </p:nvPr>
        </p:nvGraphicFramePr>
        <p:xfrm>
          <a:off x="323528" y="1484784"/>
          <a:ext cx="8642350" cy="3412523"/>
        </p:xfrm>
        <a:graphic>
          <a:graphicData uri="http://schemas.openxmlformats.org/drawingml/2006/table">
            <a:tbl>
              <a:tblPr firstRow="1" firstCol="1" lastRow="1" lastCol="1" bandRow="1" bandCol="1"/>
              <a:tblGrid>
                <a:gridCol w="2145752"/>
                <a:gridCol w="4913724"/>
                <a:gridCol w="1582874"/>
              </a:tblGrid>
              <a:tr h="155115">
                <a:tc>
                  <a:txBody>
                    <a:bodyPr/>
                    <a:lstStyle/>
                    <a:p>
                      <a:pPr>
                        <a:spcAft>
                          <a:spcPts val="0"/>
                        </a:spcAft>
                      </a:pPr>
                      <a:r>
                        <a:rPr lang="en-GB" sz="1000" b="1">
                          <a:effectLst/>
                          <a:latin typeface="Calibri"/>
                          <a:ea typeface="Times New Roman"/>
                          <a:cs typeface="Arial"/>
                        </a:rPr>
                        <a:t>Proposed Date</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a:effectLst/>
                          <a:latin typeface="Calibri"/>
                          <a:ea typeface="Times New Roman"/>
                          <a:cs typeface="Arial"/>
                        </a:rPr>
                        <a:t>Action</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a:effectLst/>
                          <a:latin typeface="Calibri"/>
                          <a:ea typeface="Times New Roman"/>
                          <a:cs typeface="Arial"/>
                        </a:rPr>
                        <a:t>Relevant Regulation</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29">
                <a:tc>
                  <a:txBody>
                    <a:bodyPr/>
                    <a:lstStyle/>
                    <a:p>
                      <a:pPr>
                        <a:spcAft>
                          <a:spcPts val="0"/>
                        </a:spcAft>
                      </a:pPr>
                      <a:r>
                        <a:rPr lang="en-GB" sz="1000">
                          <a:effectLst/>
                          <a:latin typeface="Calibri"/>
                          <a:ea typeface="Times New Roman"/>
                          <a:cs typeface="Arial"/>
                        </a:rPr>
                        <a:t>Wednesday, 22 May </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libri"/>
                          <a:ea typeface="Times New Roman"/>
                          <a:cs typeface="Arial"/>
                        </a:rPr>
                        <a:t>BID proposer notifies Council (Billing) and Secretary of State of intention to serve a notice to put BID proposals to ballot.</a:t>
                      </a:r>
                      <a:endParaRPr lang="en-GB" sz="1100" dirty="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Regulation 3(2)</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344">
                <a:tc>
                  <a:txBody>
                    <a:bodyPr/>
                    <a:lstStyle/>
                    <a:p>
                      <a:pPr>
                        <a:spcAft>
                          <a:spcPts val="0"/>
                        </a:spcAft>
                      </a:pPr>
                      <a:r>
                        <a:rPr lang="en-GB" sz="1000">
                          <a:effectLst/>
                          <a:latin typeface="Calibri"/>
                          <a:ea typeface="Times New Roman"/>
                          <a:cs typeface="Arial"/>
                        </a:rPr>
                        <a:t>Wednesday, 14 August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BID proposer requests Council (Billing) to instruct Ballot Holder to hold BID ballot, with copy of BID proposals etc. (Any NNDR paper proposed to be affected can request a copy of proposals etc from this point.)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Regulation 4(2) and (3)</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115">
                <a:tc>
                  <a:txBody>
                    <a:bodyPr/>
                    <a:lstStyle/>
                    <a:p>
                      <a:pPr>
                        <a:spcAft>
                          <a:spcPts val="0"/>
                        </a:spcAft>
                      </a:pPr>
                      <a:r>
                        <a:rPr lang="en-GB" sz="1000">
                          <a:effectLst/>
                          <a:latin typeface="Calibri"/>
                          <a:ea typeface="Times New Roman"/>
                          <a:cs typeface="Arial"/>
                        </a:rPr>
                        <a:t>Thursday, 15 August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Council (Billing) instructs Ballot Holder to hold a BID ballot.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Regulation 5(1)</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29">
                <a:tc>
                  <a:txBody>
                    <a:bodyPr/>
                    <a:lstStyle/>
                    <a:p>
                      <a:pPr>
                        <a:spcAft>
                          <a:spcPts val="0"/>
                        </a:spcAft>
                      </a:pPr>
                      <a:r>
                        <a:rPr lang="en-GB" sz="1000">
                          <a:effectLst/>
                          <a:latin typeface="Calibri"/>
                          <a:ea typeface="Times New Roman"/>
                          <a:cs typeface="Arial"/>
                        </a:rPr>
                        <a:t>Thursday, 22 August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Council (Billing) notifies BID proposer of any conflict of BID proposals with published Council policy.</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Regulation 4(4)</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344">
                <a:tc>
                  <a:txBody>
                    <a:bodyPr/>
                    <a:lstStyle/>
                    <a:p>
                      <a:pPr>
                        <a:spcAft>
                          <a:spcPts val="0"/>
                        </a:spcAft>
                      </a:pPr>
                      <a:r>
                        <a:rPr lang="en-GB" sz="1000">
                          <a:effectLst/>
                          <a:latin typeface="Calibri"/>
                          <a:ea typeface="Times New Roman"/>
                          <a:cs typeface="Arial"/>
                        </a:rPr>
                        <a:t>Thursday, 22 August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Council (Billing) provides BID proposer and, separately, Ballot Holder with names of NNDR payers affected, the address and rateable value of occupied hereditaments (or owned unoccupied premises).  (Others can request to inspect this detail from this point.)      </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Regulation 11(1)</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344">
                <a:tc>
                  <a:txBody>
                    <a:bodyPr/>
                    <a:lstStyle/>
                    <a:p>
                      <a:pPr>
                        <a:spcAft>
                          <a:spcPts val="0"/>
                        </a:spcAft>
                      </a:pPr>
                      <a:r>
                        <a:rPr lang="en-GB" sz="1000">
                          <a:effectLst/>
                          <a:latin typeface="Calibri"/>
                          <a:ea typeface="Times New Roman"/>
                          <a:cs typeface="Arial"/>
                        </a:rPr>
                        <a:t>Thursday, 29 August (to ensure prior to latest date of Thursday, 5 September)</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Ballot Holder publishes Notice of Ballot. Prepare a list of persons entitled to vote, send statement of arrangements for the ballot etc and send copy of Notice to Secretary of State.</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Schedule 2 paragraph 3</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344">
                <a:tc>
                  <a:txBody>
                    <a:bodyPr/>
                    <a:lstStyle/>
                    <a:p>
                      <a:pPr>
                        <a:spcAft>
                          <a:spcPts val="0"/>
                        </a:spcAft>
                      </a:pPr>
                      <a:r>
                        <a:rPr lang="en-GB" sz="1000">
                          <a:effectLst/>
                          <a:latin typeface="Calibri"/>
                          <a:ea typeface="Times New Roman"/>
                          <a:cs typeface="Arial"/>
                        </a:rPr>
                        <a:t>Monday, 16 September (to ensure all delivered by Thursday, 19 September at the latest)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Despatch of Ballots to NNDR payers affected by the BID proposals</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Schedule 2 paragraph 2(1)(b)</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115">
                <a:tc>
                  <a:txBody>
                    <a:bodyPr/>
                    <a:lstStyle/>
                    <a:p>
                      <a:pPr>
                        <a:spcAft>
                          <a:spcPts val="0"/>
                        </a:spcAft>
                      </a:pPr>
                      <a:r>
                        <a:rPr lang="en-GB" sz="1000">
                          <a:effectLst/>
                          <a:latin typeface="Calibri"/>
                          <a:ea typeface="Times New Roman"/>
                          <a:cs typeface="Arial"/>
                        </a:rPr>
                        <a:t>Thursday, 17 October</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Day of the ballot.  (5pm deadline for receipt of ballots)</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Schedule 2 paragraph 2</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29">
                <a:tc>
                  <a:txBody>
                    <a:bodyPr/>
                    <a:lstStyle/>
                    <a:p>
                      <a:pPr>
                        <a:spcAft>
                          <a:spcPts val="0"/>
                        </a:spcAft>
                      </a:pPr>
                      <a:r>
                        <a:rPr lang="en-GB" sz="1000">
                          <a:effectLst/>
                          <a:latin typeface="Calibri"/>
                          <a:ea typeface="Times New Roman"/>
                          <a:cs typeface="Arial"/>
                        </a:rPr>
                        <a:t>Friday, 18 October</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Ballot Holder counts ballots cast and declares the result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Schedule 2 paragraphs 14 and 17</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115">
                <a:tc>
                  <a:txBody>
                    <a:bodyPr/>
                    <a:lstStyle/>
                    <a:p>
                      <a:pPr>
                        <a:spcAft>
                          <a:spcPts val="0"/>
                        </a:spcAft>
                      </a:pPr>
                      <a:r>
                        <a:rPr lang="en-GB" sz="1000">
                          <a:effectLst/>
                          <a:latin typeface="Calibri"/>
                          <a:ea typeface="Times New Roman"/>
                          <a:cs typeface="Arial"/>
                        </a:rPr>
                        <a:t>Thursday, 17 April 2020</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Calibri"/>
                          <a:ea typeface="Times New Roman"/>
                          <a:cs typeface="Arial"/>
                        </a:rPr>
                        <a:t>Destruction of ballot papers from the BID ballot</a:t>
                      </a:r>
                      <a:endParaRPr lang="en-GB" sz="110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libri"/>
                          <a:ea typeface="Times New Roman"/>
                          <a:cs typeface="Arial"/>
                        </a:rPr>
                        <a:t>Schedule 2 paragraph 19</a:t>
                      </a:r>
                      <a:endParaRPr lang="en-GB" sz="1100" dirty="0">
                        <a:effectLst/>
                        <a:latin typeface="Times New Roman"/>
                        <a:ea typeface="Times New Roman"/>
                      </a:endParaRPr>
                    </a:p>
                  </a:txBody>
                  <a:tcPr marL="63456" marR="63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GB" dirty="0" smtClean="0"/>
              <a:t/>
            </a:r>
            <a:br>
              <a:rPr lang="en-GB" dirty="0" smtClean="0"/>
            </a:br>
            <a:r>
              <a:rPr lang="en-GB" b="1" dirty="0" smtClean="0"/>
              <a:t>BID 4 BALLOT </a:t>
            </a:r>
            <a:r>
              <a:rPr lang="en-GB" dirty="0"/>
              <a:t>- PROVISIONAL TIMETABLE </a:t>
            </a:r>
            <a:r>
              <a:rPr lang="en-GB" dirty="0" smtClean="0"/>
              <a:t>2019  </a:t>
            </a:r>
            <a:br>
              <a:rPr lang="en-GB" dirty="0" smtClean="0"/>
            </a:br>
            <a:r>
              <a:rPr lang="en-GB" dirty="0" smtClean="0"/>
              <a:t>Day </a:t>
            </a:r>
            <a:r>
              <a:rPr lang="en-GB" dirty="0"/>
              <a:t>of Ballot Thursday 17th October </a:t>
            </a:r>
            <a:r>
              <a:rPr lang="en-GB" dirty="0" smtClean="0"/>
              <a:t>2019</a:t>
            </a:r>
            <a:r>
              <a:rPr lang="en-GB" dirty="0"/>
              <a:t/>
            </a:r>
            <a:br>
              <a:rPr lang="en-GB" dirty="0"/>
            </a:br>
            <a:endParaRPr lang="en-GB" dirty="0"/>
          </a:p>
        </p:txBody>
      </p:sp>
      <p:sp>
        <p:nvSpPr>
          <p:cNvPr id="2" name="TextBox 1"/>
          <p:cNvSpPr txBox="1"/>
          <p:nvPr/>
        </p:nvSpPr>
        <p:spPr>
          <a:xfrm>
            <a:off x="395536" y="5085184"/>
            <a:ext cx="8503418" cy="1400383"/>
          </a:xfrm>
          <a:prstGeom prst="rect">
            <a:avLst/>
          </a:prstGeom>
          <a:noFill/>
          <a:ln w="28575">
            <a:solidFill>
              <a:schemeClr val="tx1"/>
            </a:solidFill>
          </a:ln>
        </p:spPr>
        <p:txBody>
          <a:bodyPr wrap="none" rtlCol="0">
            <a:spAutoFit/>
          </a:bodyPr>
          <a:lstStyle/>
          <a:p>
            <a:r>
              <a:rPr lang="en-GB" sz="1700" dirty="0" smtClean="0">
                <a:solidFill>
                  <a:prstClr val="black"/>
                </a:solidFill>
              </a:rPr>
              <a:t>Consultations until 							April/May</a:t>
            </a:r>
          </a:p>
          <a:p>
            <a:r>
              <a:rPr lang="en-GB" sz="1700" dirty="0" smtClean="0">
                <a:solidFill>
                  <a:prstClr val="black"/>
                </a:solidFill>
              </a:rPr>
              <a:t>Draft Business Plan content 						          May </a:t>
            </a:r>
          </a:p>
          <a:p>
            <a:r>
              <a:rPr lang="en-GB" sz="1700" dirty="0" smtClean="0">
                <a:solidFill>
                  <a:prstClr val="black"/>
                </a:solidFill>
              </a:rPr>
              <a:t>Agree final content and produce					 June/July</a:t>
            </a:r>
          </a:p>
          <a:p>
            <a:r>
              <a:rPr lang="en-GB" sz="1700" dirty="0" smtClean="0">
                <a:solidFill>
                  <a:prstClr val="black"/>
                </a:solidFill>
              </a:rPr>
              <a:t>Hard copy BP to levy payers and head offices plus and online business plan and FAQs   August</a:t>
            </a:r>
          </a:p>
          <a:p>
            <a:r>
              <a:rPr lang="en-GB" sz="1700" dirty="0" smtClean="0">
                <a:solidFill>
                  <a:prstClr val="black"/>
                </a:solidFill>
              </a:rPr>
              <a:t>Local Authority Executive Committee		</a:t>
            </a:r>
            <a:r>
              <a:rPr lang="en-GB" sz="1700" dirty="0">
                <a:solidFill>
                  <a:prstClr val="black"/>
                </a:solidFill>
              </a:rPr>
              <a:t>	</a:t>
            </a:r>
            <a:r>
              <a:rPr lang="en-GB" sz="1700" dirty="0" smtClean="0">
                <a:solidFill>
                  <a:prstClr val="black"/>
                </a:solidFill>
              </a:rPr>
              <a:t>	  August/September </a:t>
            </a:r>
            <a:endParaRPr lang="en-GB" sz="1700" dirty="0">
              <a:solidFill>
                <a:prstClr val="black"/>
              </a:solidFill>
            </a:endParaRPr>
          </a:p>
        </p:txBody>
      </p:sp>
    </p:spTree>
    <p:extLst>
      <p:ext uri="{BB962C8B-B14F-4D97-AF65-F5344CB8AC3E}">
        <p14:creationId xmlns:p14="http://schemas.microsoft.com/office/powerpoint/2010/main" val="2232709903"/>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lvl="0">
              <a:buNone/>
            </a:pPr>
            <a:r>
              <a:rPr lang="en-GB" sz="5400" b="1" dirty="0" smtClean="0">
                <a:solidFill>
                  <a:prstClr val="black"/>
                </a:solidFill>
              </a:rPr>
              <a:t>Over the past 18+ months, </a:t>
            </a:r>
          </a:p>
          <a:p>
            <a:pPr lvl="0">
              <a:buNone/>
            </a:pPr>
            <a:endParaRPr lang="en-GB" sz="5400" b="1" dirty="0" smtClean="0">
              <a:solidFill>
                <a:prstClr val="black"/>
              </a:solidFill>
            </a:endParaRPr>
          </a:p>
          <a:p>
            <a:pPr marL="685800" indent="-685800"/>
            <a:r>
              <a:rPr lang="en-GB" sz="5400" b="1" dirty="0">
                <a:solidFill>
                  <a:prstClr val="black"/>
                </a:solidFill>
              </a:rPr>
              <a:t>A</a:t>
            </a:r>
            <a:r>
              <a:rPr lang="en-GB" sz="5400" b="1" dirty="0" smtClean="0">
                <a:solidFill>
                  <a:prstClr val="black"/>
                </a:solidFill>
              </a:rPr>
              <a:t>ll BID </a:t>
            </a:r>
            <a:r>
              <a:rPr lang="en-GB" sz="5400" dirty="0" smtClean="0">
                <a:solidFill>
                  <a:prstClr val="black"/>
                </a:solidFill>
              </a:rPr>
              <a:t>businesses have had the opportunity to have </a:t>
            </a:r>
          </a:p>
          <a:p>
            <a:pPr>
              <a:buNone/>
            </a:pPr>
            <a:r>
              <a:rPr lang="en-GB" sz="5400" dirty="0" smtClean="0">
                <a:solidFill>
                  <a:prstClr val="black"/>
                </a:solidFill>
              </a:rPr>
              <a:t>their say; contacted by independent, third party</a:t>
            </a:r>
          </a:p>
          <a:p>
            <a:pPr>
              <a:buNone/>
            </a:pPr>
            <a:r>
              <a:rPr lang="en-GB" sz="5400" dirty="0" smtClean="0">
                <a:solidFill>
                  <a:prstClr val="black"/>
                </a:solidFill>
              </a:rPr>
              <a:t>electronically and/or telephone AND at BID networking </a:t>
            </a:r>
          </a:p>
          <a:p>
            <a:pPr>
              <a:buNone/>
            </a:pPr>
            <a:r>
              <a:rPr lang="en-GB" sz="5400" dirty="0" smtClean="0">
                <a:solidFill>
                  <a:prstClr val="black"/>
                </a:solidFill>
              </a:rPr>
              <a:t>and briefing breakfasts face to face.</a:t>
            </a:r>
          </a:p>
          <a:p>
            <a:pPr>
              <a:buNone/>
            </a:pPr>
            <a:endParaRPr lang="en-GB" sz="5400" dirty="0" smtClean="0">
              <a:solidFill>
                <a:prstClr val="black"/>
              </a:solidFill>
            </a:endParaRPr>
          </a:p>
          <a:p>
            <a:pPr marL="685800" indent="-685800"/>
            <a:r>
              <a:rPr lang="en-GB" sz="5400" b="1" dirty="0" smtClean="0">
                <a:solidFill>
                  <a:prstClr val="black"/>
                </a:solidFill>
              </a:rPr>
              <a:t>Customer surveys</a:t>
            </a:r>
            <a:r>
              <a:rPr lang="en-GB" sz="5400" dirty="0" smtClean="0">
                <a:solidFill>
                  <a:prstClr val="black"/>
                </a:solidFill>
              </a:rPr>
              <a:t> in all BID magazines; distribution £24k copies within 20 minutes </a:t>
            </a:r>
          </a:p>
          <a:p>
            <a:pPr>
              <a:buNone/>
            </a:pPr>
            <a:r>
              <a:rPr lang="en-GB" sz="5400" dirty="0" smtClean="0">
                <a:solidFill>
                  <a:prstClr val="black"/>
                </a:solidFill>
              </a:rPr>
              <a:t>drive time of Bedford town centre</a:t>
            </a:r>
          </a:p>
          <a:p>
            <a:pPr>
              <a:buNone/>
            </a:pPr>
            <a:endParaRPr lang="en-GB" sz="5400" dirty="0" smtClean="0">
              <a:solidFill>
                <a:prstClr val="black"/>
              </a:solidFill>
            </a:endParaRPr>
          </a:p>
          <a:p>
            <a:pPr marL="685800" indent="-685800"/>
            <a:r>
              <a:rPr lang="en-GB" sz="5400" b="1" dirty="0" smtClean="0">
                <a:solidFill>
                  <a:prstClr val="black"/>
                </a:solidFill>
              </a:rPr>
              <a:t>2000 intercept study interviews </a:t>
            </a:r>
            <a:r>
              <a:rPr lang="en-GB" sz="5400" dirty="0" smtClean="0">
                <a:solidFill>
                  <a:prstClr val="black"/>
                </a:solidFill>
              </a:rPr>
              <a:t>conducted in Bedford town </a:t>
            </a:r>
          </a:p>
          <a:p>
            <a:pPr>
              <a:buNone/>
            </a:pPr>
            <a:r>
              <a:rPr lang="en-GB" sz="5400" dirty="0" smtClean="0">
                <a:solidFill>
                  <a:prstClr val="black"/>
                </a:solidFill>
              </a:rPr>
              <a:t>centre, the Harpur Centre and Riverside North May &amp; Dec 2017</a:t>
            </a:r>
          </a:p>
          <a:p>
            <a:pPr>
              <a:buNone/>
            </a:pPr>
            <a:endParaRPr lang="en-GB" sz="5400" dirty="0" smtClean="0">
              <a:solidFill>
                <a:prstClr val="black"/>
              </a:solidFill>
            </a:endParaRPr>
          </a:p>
          <a:p>
            <a:pPr marL="685800" indent="-685800"/>
            <a:r>
              <a:rPr lang="en-GB" sz="5400" b="1" dirty="0" smtClean="0">
                <a:solidFill>
                  <a:prstClr val="black"/>
                </a:solidFill>
              </a:rPr>
              <a:t>Bedford College student </a:t>
            </a:r>
            <a:r>
              <a:rPr lang="en-GB" sz="5400" dirty="0" smtClean="0">
                <a:solidFill>
                  <a:prstClr val="black"/>
                </a:solidFill>
              </a:rPr>
              <a:t>survey – Bedford town centre ; </a:t>
            </a:r>
          </a:p>
          <a:p>
            <a:pPr>
              <a:buNone/>
            </a:pPr>
            <a:r>
              <a:rPr lang="en-GB" sz="5400" dirty="0" smtClean="0">
                <a:solidFill>
                  <a:prstClr val="black"/>
                </a:solidFill>
              </a:rPr>
              <a:t>face to face at </a:t>
            </a:r>
            <a:r>
              <a:rPr lang="en-GB" sz="5400" dirty="0">
                <a:solidFill>
                  <a:prstClr val="black"/>
                </a:solidFill>
              </a:rPr>
              <a:t>their </a:t>
            </a:r>
            <a:r>
              <a:rPr lang="en-GB" sz="5400" dirty="0" smtClean="0">
                <a:solidFill>
                  <a:prstClr val="black"/>
                </a:solidFill>
              </a:rPr>
              <a:t>Open </a:t>
            </a:r>
            <a:r>
              <a:rPr lang="en-GB" sz="5400" dirty="0">
                <a:solidFill>
                  <a:prstClr val="black"/>
                </a:solidFill>
              </a:rPr>
              <a:t>Day on 24th </a:t>
            </a:r>
            <a:r>
              <a:rPr lang="en-GB" sz="5400" dirty="0" smtClean="0">
                <a:solidFill>
                  <a:prstClr val="black"/>
                </a:solidFill>
              </a:rPr>
              <a:t>Aug </a:t>
            </a:r>
            <a:r>
              <a:rPr lang="en-GB" sz="5400" dirty="0">
                <a:solidFill>
                  <a:prstClr val="black"/>
                </a:solidFill>
              </a:rPr>
              <a:t>and end of First </a:t>
            </a:r>
            <a:endParaRPr lang="en-GB" sz="5400" dirty="0" smtClean="0">
              <a:solidFill>
                <a:prstClr val="black"/>
              </a:solidFill>
            </a:endParaRPr>
          </a:p>
          <a:p>
            <a:pPr>
              <a:buNone/>
            </a:pPr>
            <a:r>
              <a:rPr lang="en-GB" sz="5400" dirty="0" smtClean="0">
                <a:solidFill>
                  <a:prstClr val="black"/>
                </a:solidFill>
              </a:rPr>
              <a:t>Impressions survey October  2017; 763 responses</a:t>
            </a:r>
          </a:p>
          <a:p>
            <a:pPr>
              <a:buNone/>
            </a:pPr>
            <a:endParaRPr lang="en-GB" sz="5400" dirty="0">
              <a:solidFill>
                <a:prstClr val="black"/>
              </a:solidFill>
            </a:endParaRPr>
          </a:p>
          <a:p>
            <a:pPr marL="685800" indent="-685800"/>
            <a:r>
              <a:rPr lang="en-GB" sz="5400" dirty="0" smtClean="0">
                <a:solidFill>
                  <a:prstClr val="black"/>
                </a:solidFill>
              </a:rPr>
              <a:t>Future </a:t>
            </a:r>
            <a:r>
              <a:rPr lang="en-GB" sz="5400" b="1" dirty="0" smtClean="0">
                <a:solidFill>
                  <a:prstClr val="black"/>
                </a:solidFill>
              </a:rPr>
              <a:t>High Streets </a:t>
            </a:r>
            <a:r>
              <a:rPr lang="en-GB" sz="5400" dirty="0" smtClean="0">
                <a:solidFill>
                  <a:prstClr val="black"/>
                </a:solidFill>
              </a:rPr>
              <a:t>Fund submission/visioning</a:t>
            </a:r>
            <a:endParaRPr lang="en-GB" dirty="0"/>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Have your say; PROCESS</a:t>
            </a:r>
            <a:endParaRPr lang="en-GB" b="1" dirty="0"/>
          </a:p>
        </p:txBody>
      </p:sp>
      <p:pic>
        <p:nvPicPr>
          <p:cNvPr id="3074" name="Picture 2" descr="C:\Users\Christina\Pictures\Silver Stre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228" y="4365104"/>
            <a:ext cx="211035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Bedfordbid\BID Breakfast events\B2B 2017\BB12 Sept\Hi res Graham Breakfa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4228" y="1266604"/>
            <a:ext cx="2482361" cy="16566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852" y="2125062"/>
            <a:ext cx="1646752" cy="100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431381"/>
            <a:ext cx="3213100"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410918"/>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lvl="0">
              <a:buNone/>
            </a:pPr>
            <a:r>
              <a:rPr lang="en-GB" sz="5400" b="1" dirty="0" smtClean="0">
                <a:solidFill>
                  <a:prstClr val="black"/>
                </a:solidFill>
              </a:rPr>
              <a:t>BID Businesses…</a:t>
            </a:r>
          </a:p>
          <a:p>
            <a:pPr lvl="0">
              <a:buNone/>
            </a:pPr>
            <a:r>
              <a:rPr lang="en-GB" sz="5400" b="1" dirty="0" smtClean="0">
                <a:solidFill>
                  <a:prstClr val="black"/>
                </a:solidFill>
              </a:rPr>
              <a:t>			Fill empty shops</a:t>
            </a:r>
          </a:p>
          <a:p>
            <a:pPr lvl="0">
              <a:buNone/>
            </a:pPr>
            <a:r>
              <a:rPr lang="en-GB" sz="5400" b="1" dirty="0" smtClean="0">
                <a:solidFill>
                  <a:prstClr val="black"/>
                </a:solidFill>
              </a:rPr>
              <a:t>			Independent </a:t>
            </a:r>
            <a:r>
              <a:rPr lang="en-GB" sz="5400" b="1" dirty="0">
                <a:solidFill>
                  <a:prstClr val="black"/>
                </a:solidFill>
              </a:rPr>
              <a:t>retailers need support </a:t>
            </a:r>
          </a:p>
          <a:p>
            <a:pPr lvl="0">
              <a:buNone/>
            </a:pPr>
            <a:r>
              <a:rPr lang="en-GB" sz="5400" b="1" dirty="0" smtClean="0">
                <a:solidFill>
                  <a:prstClr val="black"/>
                </a:solidFill>
              </a:rPr>
              <a:t>			More advertising </a:t>
            </a:r>
            <a:r>
              <a:rPr lang="en-GB" sz="5400" b="1" dirty="0">
                <a:solidFill>
                  <a:prstClr val="black"/>
                </a:solidFill>
              </a:rPr>
              <a:t>and promotion of the town </a:t>
            </a:r>
            <a:endParaRPr lang="en-GB" sz="5400" b="1" dirty="0" smtClean="0">
              <a:solidFill>
                <a:prstClr val="black"/>
              </a:solidFill>
            </a:endParaRPr>
          </a:p>
          <a:p>
            <a:pPr lvl="0">
              <a:buNone/>
            </a:pPr>
            <a:r>
              <a:rPr lang="en-GB" sz="5400" b="1" dirty="0" smtClean="0">
                <a:solidFill>
                  <a:prstClr val="black"/>
                </a:solidFill>
              </a:rPr>
              <a:t>			Need vibrancy</a:t>
            </a:r>
          </a:p>
          <a:p>
            <a:pPr lvl="0">
              <a:buNone/>
            </a:pPr>
            <a:r>
              <a:rPr lang="en-GB" sz="5400" b="1" dirty="0" smtClean="0">
                <a:solidFill>
                  <a:prstClr val="black"/>
                </a:solidFill>
              </a:rPr>
              <a:t>			Too many homeless</a:t>
            </a:r>
          </a:p>
          <a:p>
            <a:pPr lvl="0">
              <a:buNone/>
            </a:pPr>
            <a:r>
              <a:rPr lang="en-GB" sz="5400" b="1" dirty="0" smtClean="0">
                <a:solidFill>
                  <a:prstClr val="black"/>
                </a:solidFill>
              </a:rPr>
              <a:t>			Parking too expensive</a:t>
            </a:r>
          </a:p>
          <a:p>
            <a:pPr lvl="0">
              <a:buNone/>
            </a:pPr>
            <a:r>
              <a:rPr lang="en-GB" sz="5400" b="1" dirty="0">
                <a:solidFill>
                  <a:srgbClr val="00B050"/>
                </a:solidFill>
              </a:rPr>
              <a:t>Not sure what difference BedfordBID is making, need facts and figures </a:t>
            </a:r>
          </a:p>
          <a:p>
            <a:pPr lvl="0">
              <a:buNone/>
            </a:pPr>
            <a:r>
              <a:rPr lang="en-GB" sz="5400" b="1" dirty="0">
                <a:solidFill>
                  <a:srgbClr val="C00000"/>
                </a:solidFill>
              </a:rPr>
              <a:t>It's an additional expense on top of business rates can’t afford to pay in advance and quite high</a:t>
            </a:r>
            <a:r>
              <a:rPr lang="en-GB" sz="5400" b="1" dirty="0" smtClean="0">
                <a:solidFill>
                  <a:srgbClr val="C00000"/>
                </a:solidFill>
              </a:rPr>
              <a:t>.</a:t>
            </a:r>
          </a:p>
          <a:p>
            <a:pPr lvl="0">
              <a:buNone/>
            </a:pPr>
            <a:r>
              <a:rPr lang="en-GB" sz="5400" b="1" dirty="0">
                <a:solidFill>
                  <a:prstClr val="black"/>
                </a:solidFill>
              </a:rPr>
              <a:t>It's nice to have someone like Love Bedford working on behalf of the town</a:t>
            </a:r>
            <a:r>
              <a:rPr lang="en-GB" sz="5400" b="1" dirty="0" smtClean="0">
                <a:solidFill>
                  <a:prstClr val="black"/>
                </a:solidFill>
              </a:rPr>
              <a:t>.</a:t>
            </a:r>
          </a:p>
          <a:p>
            <a:pPr lvl="0">
              <a:buNone/>
            </a:pPr>
            <a:r>
              <a:rPr lang="en-GB" sz="5400" b="1" dirty="0">
                <a:solidFill>
                  <a:prstClr val="black"/>
                </a:solidFill>
              </a:rPr>
              <a:t>Recently joined voucher scheme. Working well and hope it continues</a:t>
            </a:r>
            <a:r>
              <a:rPr lang="en-GB" sz="5400" b="1" dirty="0" smtClean="0">
                <a:solidFill>
                  <a:prstClr val="black"/>
                </a:solidFill>
              </a:rPr>
              <a:t>.</a:t>
            </a:r>
          </a:p>
          <a:p>
            <a:pPr lvl="0">
              <a:buNone/>
            </a:pPr>
            <a:r>
              <a:rPr lang="en-GB" sz="5400" b="1" dirty="0">
                <a:solidFill>
                  <a:prstClr val="black"/>
                </a:solidFill>
              </a:rPr>
              <a:t>Exclusion </a:t>
            </a:r>
            <a:r>
              <a:rPr lang="en-GB" sz="5400" b="1" dirty="0" smtClean="0">
                <a:solidFill>
                  <a:prstClr val="black"/>
                </a:solidFill>
              </a:rPr>
              <a:t>scheme and app.  works.</a:t>
            </a:r>
          </a:p>
          <a:p>
            <a:pPr lvl="0">
              <a:buNone/>
            </a:pPr>
            <a:r>
              <a:rPr lang="en-GB" sz="5400" b="1" dirty="0">
                <a:solidFill>
                  <a:prstClr val="black"/>
                </a:solidFill>
              </a:rPr>
              <a:t>The police aren't very helpful when there is an issue, and take ages to come out. The Bedford Bid people are excellent. I phoned for assistance, and someone came out to help me right away when I had shoplifters</a:t>
            </a:r>
          </a:p>
          <a:p>
            <a:pPr lvl="0">
              <a:buNone/>
            </a:pPr>
            <a:r>
              <a:rPr lang="en-GB" sz="5400" b="1" dirty="0" smtClean="0">
                <a:solidFill>
                  <a:prstClr val="black"/>
                </a:solidFill>
              </a:rPr>
              <a:t>BID proactive</a:t>
            </a:r>
            <a:r>
              <a:rPr lang="en-GB" sz="5400" b="1" dirty="0">
                <a:solidFill>
                  <a:prstClr val="black"/>
                </a:solidFill>
              </a:rPr>
              <a:t>. </a:t>
            </a:r>
            <a:r>
              <a:rPr lang="en-GB" sz="5400" b="1" dirty="0" smtClean="0">
                <a:solidFill>
                  <a:prstClr val="black"/>
                </a:solidFill>
              </a:rPr>
              <a:t>I can't </a:t>
            </a:r>
            <a:r>
              <a:rPr lang="en-GB" sz="5400" b="1" dirty="0">
                <a:solidFill>
                  <a:prstClr val="black"/>
                </a:solidFill>
              </a:rPr>
              <a:t>attend </a:t>
            </a:r>
            <a:r>
              <a:rPr lang="en-GB" sz="5400" b="1" dirty="0" smtClean="0">
                <a:solidFill>
                  <a:prstClr val="black"/>
                </a:solidFill>
              </a:rPr>
              <a:t>things.</a:t>
            </a:r>
          </a:p>
          <a:p>
            <a:pPr lvl="0">
              <a:buNone/>
            </a:pPr>
            <a:r>
              <a:rPr lang="en-GB" sz="5400" b="1" dirty="0">
                <a:solidFill>
                  <a:prstClr val="black"/>
                </a:solidFill>
              </a:rPr>
              <a:t>BID come round to store, good, </a:t>
            </a:r>
            <a:r>
              <a:rPr lang="en-GB" sz="5400" b="1" dirty="0" smtClean="0">
                <a:solidFill>
                  <a:prstClr val="black"/>
                </a:solidFill>
              </a:rPr>
              <a:t>working </a:t>
            </a:r>
            <a:r>
              <a:rPr lang="en-GB" sz="5400" b="1" dirty="0">
                <a:solidFill>
                  <a:prstClr val="black"/>
                </a:solidFill>
              </a:rPr>
              <a:t>hard</a:t>
            </a:r>
            <a:r>
              <a:rPr lang="en-GB" sz="5400" b="1" dirty="0" smtClean="0">
                <a:solidFill>
                  <a:prstClr val="black"/>
                </a:solidFill>
              </a:rPr>
              <a:t>.</a:t>
            </a:r>
          </a:p>
          <a:p>
            <a:pPr lvl="0">
              <a:buNone/>
            </a:pPr>
            <a:r>
              <a:rPr lang="en-GB" sz="5400" b="1" dirty="0">
                <a:solidFill>
                  <a:srgbClr val="00B0F0"/>
                </a:solidFill>
              </a:rPr>
              <a:t>Value for £. </a:t>
            </a:r>
            <a:r>
              <a:rPr lang="en-GB" sz="5400" b="1" dirty="0" smtClean="0">
                <a:solidFill>
                  <a:srgbClr val="00B0F0"/>
                </a:solidFill>
              </a:rPr>
              <a:t>Need to know </a:t>
            </a:r>
            <a:r>
              <a:rPr lang="en-GB" sz="5400" b="1" dirty="0">
                <a:solidFill>
                  <a:srgbClr val="00B0F0"/>
                </a:solidFill>
              </a:rPr>
              <a:t>more about what </a:t>
            </a:r>
            <a:r>
              <a:rPr lang="en-GB" sz="5400" b="1" dirty="0" smtClean="0">
                <a:solidFill>
                  <a:srgbClr val="00B0F0"/>
                </a:solidFill>
              </a:rPr>
              <a:t>we get?</a:t>
            </a:r>
          </a:p>
          <a:p>
            <a:pPr lvl="0">
              <a:buNone/>
            </a:pPr>
            <a:endParaRPr lang="en-GB" sz="5400" b="1" dirty="0">
              <a:solidFill>
                <a:srgbClr val="00B0F0"/>
              </a:solidFill>
            </a:endParaRPr>
          </a:p>
          <a:p>
            <a:pPr lvl="0">
              <a:buNone/>
            </a:pPr>
            <a:endParaRPr lang="en-GB" sz="5400" b="1" dirty="0" smtClean="0">
              <a:solidFill>
                <a:prstClr val="black"/>
              </a:solidFill>
            </a:endParaRPr>
          </a:p>
        </p:txBody>
      </p:sp>
      <p:sp>
        <p:nvSpPr>
          <p:cNvPr id="3" name="Title 2"/>
          <p:cNvSpPr>
            <a:spLocks noGrp="1"/>
          </p:cNvSpPr>
          <p:nvPr>
            <p:ph type="title"/>
          </p:nvPr>
        </p:nvSpPr>
        <p:spPr/>
        <p:txBody>
          <a:bodyPr/>
          <a:lstStyle/>
          <a:p>
            <a:r>
              <a:rPr lang="en-GB" dirty="0"/>
              <a:t>BedfordBID breakfast </a:t>
            </a:r>
            <a:r>
              <a:rPr lang="en-GB" dirty="0" smtClean="0"/>
              <a:t>29</a:t>
            </a:r>
            <a:r>
              <a:rPr lang="en-GB" baseline="30000" dirty="0" smtClean="0"/>
              <a:t>th</a:t>
            </a:r>
            <a:r>
              <a:rPr lang="en-GB" dirty="0" smtClean="0"/>
              <a:t> May </a:t>
            </a:r>
            <a:r>
              <a:rPr lang="en-GB" dirty="0"/>
              <a:t>2019</a:t>
            </a:r>
            <a:br>
              <a:rPr lang="en-GB" dirty="0"/>
            </a:br>
            <a:r>
              <a:rPr lang="en-GB" b="1" dirty="0" smtClean="0"/>
              <a:t>BID4: Have your say; YOU SAID</a:t>
            </a:r>
            <a:endParaRPr lang="en-GB" b="1" dirty="0"/>
          </a:p>
        </p:txBody>
      </p:sp>
      <p:pic>
        <p:nvPicPr>
          <p:cNvPr id="8" name="Picture 7" descr="Image result for quotation marks image"/>
          <p:cNvPicPr/>
          <p:nvPr/>
        </p:nvPicPr>
        <p:blipFill rotWithShape="1">
          <a:blip r:embed="rId2">
            <a:extLst>
              <a:ext uri="{28A0092B-C50C-407E-A947-70E740481C1C}">
                <a14:useLocalDpi xmlns:a14="http://schemas.microsoft.com/office/drawing/2010/main" val="0"/>
              </a:ext>
            </a:extLst>
          </a:blip>
          <a:srcRect l="3473" t="41854" r="49413" b="12857"/>
          <a:stretch/>
        </p:blipFill>
        <p:spPr bwMode="auto">
          <a:xfrm>
            <a:off x="827584" y="1916832"/>
            <a:ext cx="1593215" cy="1144905"/>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rotWithShape="1">
          <a:blip r:embed="rId3">
            <a:extLst>
              <a:ext uri="{28A0092B-C50C-407E-A947-70E740481C1C}">
                <a14:useLocalDpi xmlns:a14="http://schemas.microsoft.com/office/drawing/2010/main" val="0"/>
              </a:ext>
            </a:extLst>
          </a:blip>
          <a:srcRect l="50517" b="39609"/>
          <a:stretch/>
        </p:blipFill>
        <p:spPr bwMode="auto">
          <a:xfrm>
            <a:off x="6228184" y="5373216"/>
            <a:ext cx="1560195" cy="1117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0423171"/>
      </p:ext>
    </p:extLst>
  </p:cSld>
  <p:clrMapOvr>
    <a:masterClrMapping/>
  </p:clrMapOvr>
  <mc:AlternateContent xmlns:mc="http://schemas.openxmlformats.org/markup-compatibility/2006" xmlns:p14="http://schemas.microsoft.com/office/powerpoint/2010/main">
    <mc:Choice Requires="p14">
      <p:transition spd="slow" p14:dur="59000" advClick="0" advTm="20000"/>
    </mc:Choice>
    <mc:Fallback xmlns="">
      <p:transition spd="slow" advClick="0" advTm="2000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10647</TotalTime>
  <Words>2688</Words>
  <Application>Microsoft Office PowerPoint</Application>
  <PresentationFormat>On-screen Show (4:3)</PresentationFormat>
  <Paragraphs>395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BedfordBID breakfast 29th May 2019 GOOD MORNING</vt:lpstr>
      <vt:lpstr>BedfordBID breakfast 29th May 2019 WELCOME – Guest speakers</vt:lpstr>
      <vt:lpstr>BedfordBID breakfast 29th May 2019 UPDATE:  2018/19 Annual Review </vt:lpstr>
      <vt:lpstr>BedfordBID breakfast 29th May 2019 ANALYSIS: Foot flow 2018/19</vt:lpstr>
      <vt:lpstr>BedfordBID breakfast 29th May 2019 ANALYSIS: Foot flow 2018/19</vt:lpstr>
      <vt:lpstr>BedfordBID breakfast 29th May 2019 UPDATE:  “What’s the benefit, what does the BID do?”</vt:lpstr>
      <vt:lpstr> BID 4 BALLOT - PROVISIONAL TIMETABLE 2019   Day of Ballot Thursday 17th October 2019 </vt:lpstr>
      <vt:lpstr>BedfordBID breakfast 29th May 2019 BID4: Have your say; PROCESS</vt:lpstr>
      <vt:lpstr>BedfordBID breakfast 29th May 2019 BID4: Have your say; YOU SAID</vt:lpstr>
      <vt:lpstr>BedfordBID breakfast 29th May 2019 BID4: Have your say; YOU SAID</vt:lpstr>
      <vt:lpstr>BedfordBID breakfast 29th May 2019 BID4: Have your say; OUR RESPONSE</vt:lpstr>
      <vt:lpstr>BedfordBID breakfast 29th May 2019 BID4: OUR RESPONSE</vt:lpstr>
      <vt:lpstr>BedfordBID breakfast 29th May 2019 BID4:  Clean, Safe &amp; Welcoming </vt:lpstr>
      <vt:lpstr> BID4:  Love Bedford; creating a vibrant destination, promoting and celebrating what’s unique about the town  </vt:lpstr>
      <vt:lpstr>BedfordBID breakfast 29th May 2019 BID4: Supporting businesses</vt:lpstr>
      <vt:lpstr>BedfordBID breakfast 29th May 2019 BID4: Measurement &amp; Reporting </vt:lpstr>
      <vt:lpstr>BedfordBID breakfast 29th May 2019 BID4: Measurement &amp; Reporting </vt:lpstr>
      <vt:lpstr>BedfordBID breakfast 29th May 2019 BID4: Measurement &amp; Reporting </vt:lpstr>
      <vt:lpstr>BedfordBID breakfast 29th May 2019 BID4: Have your say; General Public</vt:lpstr>
      <vt:lpstr>BedfordBID breakfast 29th May 2019 BID4: Have your say; ‘YOOF’</vt:lpstr>
      <vt:lpstr>BedfordBID breakfast 29th May 2019 BID4 Consultation: HAVE YOUR SAY</vt:lpstr>
      <vt:lpstr>BedfordBID breakfast 29th May 2019 DATES FOR YOUR DIARY </vt:lpstr>
      <vt:lpstr>BedfordBID breakfast 29th May 2019 BedfordBID; No one hit wonder schemes</vt:lpstr>
      <vt:lpstr>BedfordBID breakfast 29th May 2019 HOW TO CONTACT US</vt:lpstr>
    </vt:vector>
  </TitlesOfParts>
  <Company>Bedford BID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Rowe</dc:creator>
  <cp:lastModifiedBy>Christina Rowe</cp:lastModifiedBy>
  <cp:revision>511</cp:revision>
  <cp:lastPrinted>2019-05-28T12:24:26Z</cp:lastPrinted>
  <dcterms:created xsi:type="dcterms:W3CDTF">2016-09-20T09:43:53Z</dcterms:created>
  <dcterms:modified xsi:type="dcterms:W3CDTF">2019-05-28T14:49:04Z</dcterms:modified>
</cp:coreProperties>
</file>